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52" r:id="rId2"/>
  </p:sldMasterIdLst>
  <p:notesMasterIdLst>
    <p:notesMasterId r:id="rId32"/>
  </p:notesMasterIdLst>
  <p:handoutMasterIdLst>
    <p:handoutMasterId r:id="rId33"/>
  </p:handoutMasterIdLst>
  <p:sldIdLst>
    <p:sldId id="256" r:id="rId3"/>
    <p:sldId id="318" r:id="rId4"/>
    <p:sldId id="257" r:id="rId5"/>
    <p:sldId id="258" r:id="rId6"/>
    <p:sldId id="266" r:id="rId7"/>
    <p:sldId id="260" r:id="rId8"/>
    <p:sldId id="259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16" r:id="rId17"/>
    <p:sldId id="317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30" r:id="rId28"/>
    <p:sldId id="329" r:id="rId29"/>
    <p:sldId id="331" r:id="rId30"/>
    <p:sldId id="2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FE88F-FFE0-4683-ABC9-336E54C2C0F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757E36-BF5A-4833-9FB0-9A4CF557F06C}">
      <dgm:prSet phldrT="[Text]"/>
      <dgm:spPr/>
      <dgm:t>
        <a:bodyPr/>
        <a:lstStyle/>
        <a:p>
          <a:r>
            <a:rPr lang="en-US" dirty="0"/>
            <a:t>Embarazo </a:t>
          </a:r>
        </a:p>
      </dgm:t>
    </dgm:pt>
    <dgm:pt modelId="{B5B7CC06-8BA3-4734-BADF-B3DAA8DBF414}" type="parTrans" cxnId="{8A6D9571-3EA9-4F3E-A0FF-3537E42DCEA1}">
      <dgm:prSet/>
      <dgm:spPr/>
      <dgm:t>
        <a:bodyPr/>
        <a:lstStyle/>
        <a:p>
          <a:endParaRPr lang="en-US"/>
        </a:p>
      </dgm:t>
    </dgm:pt>
    <dgm:pt modelId="{32CC65F0-C8BC-47E1-A76D-0CC75A242D42}" type="sibTrans" cxnId="{8A6D9571-3EA9-4F3E-A0FF-3537E42DCEA1}">
      <dgm:prSet/>
      <dgm:spPr/>
      <dgm:t>
        <a:bodyPr/>
        <a:lstStyle/>
        <a:p>
          <a:endParaRPr lang="en-US"/>
        </a:p>
      </dgm:t>
    </dgm:pt>
    <dgm:pt modelId="{41003E6B-30B5-49DC-A315-DF26E0A9420B}" type="asst">
      <dgm:prSet phldrT="[Text]"/>
      <dgm:spPr/>
      <dgm:t>
        <a:bodyPr/>
        <a:lstStyle/>
        <a:p>
          <a:r>
            <a:rPr lang="es-PR" noProof="0" dirty="0"/>
            <a:t>Dura 40 semanas </a:t>
          </a:r>
        </a:p>
      </dgm:t>
    </dgm:pt>
    <dgm:pt modelId="{83D334AD-2199-4BE8-93E7-43C8FD9D3C79}" type="parTrans" cxnId="{51407B05-DE87-4F97-8CB0-2D1961F28465}">
      <dgm:prSet/>
      <dgm:spPr/>
      <dgm:t>
        <a:bodyPr/>
        <a:lstStyle/>
        <a:p>
          <a:endParaRPr lang="en-US"/>
        </a:p>
      </dgm:t>
    </dgm:pt>
    <dgm:pt modelId="{4203BFDC-3091-4C35-AD35-BF7698129BCC}" type="sibTrans" cxnId="{51407B05-DE87-4F97-8CB0-2D1961F28465}">
      <dgm:prSet/>
      <dgm:spPr/>
      <dgm:t>
        <a:bodyPr/>
        <a:lstStyle/>
        <a:p>
          <a:endParaRPr lang="en-US"/>
        </a:p>
      </dgm:t>
    </dgm:pt>
    <dgm:pt modelId="{37238D5A-F261-493D-881C-56CDA4FC9EEF}">
      <dgm:prSet phldrT="[Text]"/>
      <dgm:spPr/>
      <dgm:t>
        <a:bodyPr/>
        <a:lstStyle/>
        <a:p>
          <a:r>
            <a:rPr lang="es-PR" noProof="0" dirty="0"/>
            <a:t>Ocurre desde el momento de la ultima menstruación </a:t>
          </a:r>
        </a:p>
      </dgm:t>
    </dgm:pt>
    <dgm:pt modelId="{9B040537-190A-4A06-8A45-51ADA9F83C76}" type="parTrans" cxnId="{72699EDF-BAB1-41AF-A1FE-F0C30EA329BC}">
      <dgm:prSet/>
      <dgm:spPr/>
      <dgm:t>
        <a:bodyPr/>
        <a:lstStyle/>
        <a:p>
          <a:endParaRPr lang="en-US"/>
        </a:p>
      </dgm:t>
    </dgm:pt>
    <dgm:pt modelId="{AB34CD2C-039E-44D1-96CB-5A8ADB55595E}" type="sibTrans" cxnId="{72699EDF-BAB1-41AF-A1FE-F0C30EA329BC}">
      <dgm:prSet/>
      <dgm:spPr/>
      <dgm:t>
        <a:bodyPr/>
        <a:lstStyle/>
        <a:p>
          <a:endParaRPr lang="en-US"/>
        </a:p>
      </dgm:t>
    </dgm:pt>
    <dgm:pt modelId="{E4CE5EB7-7EF8-4E44-A335-268746F8FE7C}">
      <dgm:prSet/>
      <dgm:spPr/>
      <dgm:t>
        <a:bodyPr/>
        <a:lstStyle/>
        <a:p>
          <a:r>
            <a:rPr lang="es-PR" noProof="0" dirty="0"/>
            <a:t>Embarazo en adolescencia ocurre en jóvenes  menores de 19 años  </a:t>
          </a:r>
        </a:p>
      </dgm:t>
    </dgm:pt>
    <dgm:pt modelId="{6E4B64D5-C30F-4E03-B055-3CD7E7120819}" type="parTrans" cxnId="{AC275712-94C6-4D86-A8E4-394D6704A017}">
      <dgm:prSet/>
      <dgm:spPr/>
      <dgm:t>
        <a:bodyPr/>
        <a:lstStyle/>
        <a:p>
          <a:endParaRPr lang="en-US"/>
        </a:p>
      </dgm:t>
    </dgm:pt>
    <dgm:pt modelId="{0365378E-1462-4A92-9824-53F010E89291}" type="sibTrans" cxnId="{AC275712-94C6-4D86-A8E4-394D6704A017}">
      <dgm:prSet/>
      <dgm:spPr/>
      <dgm:t>
        <a:bodyPr/>
        <a:lstStyle/>
        <a:p>
          <a:endParaRPr lang="en-US"/>
        </a:p>
      </dgm:t>
    </dgm:pt>
    <dgm:pt modelId="{4C12B5C6-B4BA-445F-B805-27E64DC01BB6}" type="pres">
      <dgm:prSet presAssocID="{708FE88F-FFE0-4683-ABC9-336E54C2C0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24B5308-36A6-4466-9D8D-8546E69C9BE9}" type="pres">
      <dgm:prSet presAssocID="{5E757E36-BF5A-4833-9FB0-9A4CF557F06C}" presName="hierRoot1" presStyleCnt="0">
        <dgm:presLayoutVars>
          <dgm:hierBranch val="init"/>
        </dgm:presLayoutVars>
      </dgm:prSet>
      <dgm:spPr/>
    </dgm:pt>
    <dgm:pt modelId="{F14B3974-4933-4CD0-A116-C8EA0C2F8EBE}" type="pres">
      <dgm:prSet presAssocID="{5E757E36-BF5A-4833-9FB0-9A4CF557F06C}" presName="rootComposite1" presStyleCnt="0"/>
      <dgm:spPr/>
    </dgm:pt>
    <dgm:pt modelId="{963D9EAA-2E96-4573-9686-A2426784C0AE}" type="pres">
      <dgm:prSet presAssocID="{5E757E36-BF5A-4833-9FB0-9A4CF557F06C}" presName="rootText1" presStyleLbl="node0" presStyleIdx="0" presStyleCnt="1" custScaleX="73703" custScaleY="125520" custLinFactNeighborX="1290">
        <dgm:presLayoutVars>
          <dgm:chPref val="3"/>
        </dgm:presLayoutVars>
      </dgm:prSet>
      <dgm:spPr/>
    </dgm:pt>
    <dgm:pt modelId="{ACA3CB64-FB66-4E4B-9388-FE73379089C1}" type="pres">
      <dgm:prSet presAssocID="{5E757E36-BF5A-4833-9FB0-9A4CF557F06C}" presName="rootConnector1" presStyleLbl="node1" presStyleIdx="0" presStyleCnt="0"/>
      <dgm:spPr/>
    </dgm:pt>
    <dgm:pt modelId="{9A12B64C-1D1A-41BC-A7FD-4991D862A6C9}" type="pres">
      <dgm:prSet presAssocID="{5E757E36-BF5A-4833-9FB0-9A4CF557F06C}" presName="hierChild2" presStyleCnt="0"/>
      <dgm:spPr/>
    </dgm:pt>
    <dgm:pt modelId="{3B3E567B-C330-4D55-93F8-BD00097000A8}" type="pres">
      <dgm:prSet presAssocID="{9B040537-190A-4A06-8A45-51ADA9F83C76}" presName="Name64" presStyleLbl="parChTrans1D2" presStyleIdx="0" presStyleCnt="3"/>
      <dgm:spPr/>
    </dgm:pt>
    <dgm:pt modelId="{FE86B175-7771-41F2-9E04-A9D91D7B38B4}" type="pres">
      <dgm:prSet presAssocID="{37238D5A-F261-493D-881C-56CDA4FC9EEF}" presName="hierRoot2" presStyleCnt="0">
        <dgm:presLayoutVars>
          <dgm:hierBranch val="init"/>
        </dgm:presLayoutVars>
      </dgm:prSet>
      <dgm:spPr/>
    </dgm:pt>
    <dgm:pt modelId="{8784A581-CEB9-4918-A642-4A548DD9C26A}" type="pres">
      <dgm:prSet presAssocID="{37238D5A-F261-493D-881C-56CDA4FC9EEF}" presName="rootComposite" presStyleCnt="0"/>
      <dgm:spPr/>
    </dgm:pt>
    <dgm:pt modelId="{9D6B5B03-8AC5-4C8A-BFFB-EB27D6AABDB7}" type="pres">
      <dgm:prSet presAssocID="{37238D5A-F261-493D-881C-56CDA4FC9EEF}" presName="rootText" presStyleLbl="node2" presStyleIdx="0" presStyleCnt="2" custScaleY="173181" custLinFactNeighborX="-1124" custLinFactNeighborY="-2458">
        <dgm:presLayoutVars>
          <dgm:chPref val="3"/>
        </dgm:presLayoutVars>
      </dgm:prSet>
      <dgm:spPr/>
    </dgm:pt>
    <dgm:pt modelId="{7E96669B-3395-4F24-A5B5-832BC663755C}" type="pres">
      <dgm:prSet presAssocID="{37238D5A-F261-493D-881C-56CDA4FC9EEF}" presName="rootConnector" presStyleLbl="node2" presStyleIdx="0" presStyleCnt="2"/>
      <dgm:spPr/>
    </dgm:pt>
    <dgm:pt modelId="{1576A941-6E3E-4BC8-9085-6771119D2756}" type="pres">
      <dgm:prSet presAssocID="{37238D5A-F261-493D-881C-56CDA4FC9EEF}" presName="hierChild4" presStyleCnt="0"/>
      <dgm:spPr/>
    </dgm:pt>
    <dgm:pt modelId="{4189893B-D94C-4D6C-B1D5-5EDC55F16D56}" type="pres">
      <dgm:prSet presAssocID="{37238D5A-F261-493D-881C-56CDA4FC9EEF}" presName="hierChild5" presStyleCnt="0"/>
      <dgm:spPr/>
    </dgm:pt>
    <dgm:pt modelId="{668527D6-EFB3-4238-BA4C-3C1EECF16FC5}" type="pres">
      <dgm:prSet presAssocID="{6E4B64D5-C30F-4E03-B055-3CD7E7120819}" presName="Name64" presStyleLbl="parChTrans1D2" presStyleIdx="1" presStyleCnt="3"/>
      <dgm:spPr/>
    </dgm:pt>
    <dgm:pt modelId="{E31A8384-93F9-452A-AF7B-6444981B0170}" type="pres">
      <dgm:prSet presAssocID="{E4CE5EB7-7EF8-4E44-A335-268746F8FE7C}" presName="hierRoot2" presStyleCnt="0">
        <dgm:presLayoutVars>
          <dgm:hierBranch val="init"/>
        </dgm:presLayoutVars>
      </dgm:prSet>
      <dgm:spPr/>
    </dgm:pt>
    <dgm:pt modelId="{044B8468-3C6D-44B1-8ECB-446421B58273}" type="pres">
      <dgm:prSet presAssocID="{E4CE5EB7-7EF8-4E44-A335-268746F8FE7C}" presName="rootComposite" presStyleCnt="0"/>
      <dgm:spPr/>
    </dgm:pt>
    <dgm:pt modelId="{D5E6E467-B227-4AE1-9036-6497B3EEAA4A}" type="pres">
      <dgm:prSet presAssocID="{E4CE5EB7-7EF8-4E44-A335-268746F8FE7C}" presName="rootText" presStyleLbl="node2" presStyleIdx="1" presStyleCnt="2" custScaleY="159476">
        <dgm:presLayoutVars>
          <dgm:chPref val="3"/>
        </dgm:presLayoutVars>
      </dgm:prSet>
      <dgm:spPr/>
    </dgm:pt>
    <dgm:pt modelId="{D5EBFC19-0CD7-4CC4-8BE6-B011412FC05F}" type="pres">
      <dgm:prSet presAssocID="{E4CE5EB7-7EF8-4E44-A335-268746F8FE7C}" presName="rootConnector" presStyleLbl="node2" presStyleIdx="1" presStyleCnt="2"/>
      <dgm:spPr/>
    </dgm:pt>
    <dgm:pt modelId="{08529769-3776-4F1A-A9DE-85F5B481E2FE}" type="pres">
      <dgm:prSet presAssocID="{E4CE5EB7-7EF8-4E44-A335-268746F8FE7C}" presName="hierChild4" presStyleCnt="0"/>
      <dgm:spPr/>
    </dgm:pt>
    <dgm:pt modelId="{4C1D5AC9-6710-4CD7-BDCE-B3FA57845527}" type="pres">
      <dgm:prSet presAssocID="{E4CE5EB7-7EF8-4E44-A335-268746F8FE7C}" presName="hierChild5" presStyleCnt="0"/>
      <dgm:spPr/>
    </dgm:pt>
    <dgm:pt modelId="{446EC5C8-EB7A-4CAD-91EA-218B8E780E2C}" type="pres">
      <dgm:prSet presAssocID="{5E757E36-BF5A-4833-9FB0-9A4CF557F06C}" presName="hierChild3" presStyleCnt="0"/>
      <dgm:spPr/>
    </dgm:pt>
    <dgm:pt modelId="{0786D74B-4520-4FE7-8CBF-96F828B0ECAA}" type="pres">
      <dgm:prSet presAssocID="{83D334AD-2199-4BE8-93E7-43C8FD9D3C79}" presName="Name115" presStyleLbl="parChTrans1D2" presStyleIdx="2" presStyleCnt="3"/>
      <dgm:spPr/>
    </dgm:pt>
    <dgm:pt modelId="{A446C831-C2AA-4B6A-BC27-D9914A978361}" type="pres">
      <dgm:prSet presAssocID="{41003E6B-30B5-49DC-A315-DF26E0A9420B}" presName="hierRoot3" presStyleCnt="0">
        <dgm:presLayoutVars>
          <dgm:hierBranch val="init"/>
        </dgm:presLayoutVars>
      </dgm:prSet>
      <dgm:spPr/>
    </dgm:pt>
    <dgm:pt modelId="{00A0CA4B-62DB-4150-A96E-6938153298AC}" type="pres">
      <dgm:prSet presAssocID="{41003E6B-30B5-49DC-A315-DF26E0A9420B}" presName="rootComposite3" presStyleCnt="0"/>
      <dgm:spPr/>
    </dgm:pt>
    <dgm:pt modelId="{F4F3535C-0C18-4D3F-8A59-F853A39946C3}" type="pres">
      <dgm:prSet presAssocID="{41003E6B-30B5-49DC-A315-DF26E0A9420B}" presName="rootText3" presStyleLbl="asst1" presStyleIdx="0" presStyleCnt="1" custScaleX="99371" custScaleY="84640">
        <dgm:presLayoutVars>
          <dgm:chPref val="3"/>
        </dgm:presLayoutVars>
      </dgm:prSet>
      <dgm:spPr/>
    </dgm:pt>
    <dgm:pt modelId="{D2E159C6-C650-4890-9901-6AA203A45A28}" type="pres">
      <dgm:prSet presAssocID="{41003E6B-30B5-49DC-A315-DF26E0A9420B}" presName="rootConnector3" presStyleLbl="asst1" presStyleIdx="0" presStyleCnt="1"/>
      <dgm:spPr/>
    </dgm:pt>
    <dgm:pt modelId="{7107F12E-EA57-4C65-BF52-383F3269F93D}" type="pres">
      <dgm:prSet presAssocID="{41003E6B-30B5-49DC-A315-DF26E0A9420B}" presName="hierChild6" presStyleCnt="0"/>
      <dgm:spPr/>
    </dgm:pt>
    <dgm:pt modelId="{5D0EDA94-929C-40CE-B529-87AC42ABF3ED}" type="pres">
      <dgm:prSet presAssocID="{41003E6B-30B5-49DC-A315-DF26E0A9420B}" presName="hierChild7" presStyleCnt="0"/>
      <dgm:spPr/>
    </dgm:pt>
  </dgm:ptLst>
  <dgm:cxnLst>
    <dgm:cxn modelId="{51407B05-DE87-4F97-8CB0-2D1961F28465}" srcId="{5E757E36-BF5A-4833-9FB0-9A4CF557F06C}" destId="{41003E6B-30B5-49DC-A315-DF26E0A9420B}" srcOrd="0" destOrd="0" parTransId="{83D334AD-2199-4BE8-93E7-43C8FD9D3C79}" sibTransId="{4203BFDC-3091-4C35-AD35-BF7698129BCC}"/>
    <dgm:cxn modelId="{486E8F08-0BDE-4044-B9EF-189EF07A4892}" type="presOf" srcId="{41003E6B-30B5-49DC-A315-DF26E0A9420B}" destId="{D2E159C6-C650-4890-9901-6AA203A45A28}" srcOrd="1" destOrd="0" presId="urn:microsoft.com/office/officeart/2009/3/layout/HorizontalOrganizationChart"/>
    <dgm:cxn modelId="{8DD8CD0F-A519-4815-A384-DC09026F6D5B}" type="presOf" srcId="{41003E6B-30B5-49DC-A315-DF26E0A9420B}" destId="{F4F3535C-0C18-4D3F-8A59-F853A39946C3}" srcOrd="0" destOrd="0" presId="urn:microsoft.com/office/officeart/2009/3/layout/HorizontalOrganizationChart"/>
    <dgm:cxn modelId="{AC275712-94C6-4D86-A8E4-394D6704A017}" srcId="{5E757E36-BF5A-4833-9FB0-9A4CF557F06C}" destId="{E4CE5EB7-7EF8-4E44-A335-268746F8FE7C}" srcOrd="2" destOrd="0" parTransId="{6E4B64D5-C30F-4E03-B055-3CD7E7120819}" sibTransId="{0365378E-1462-4A92-9824-53F010E89291}"/>
    <dgm:cxn modelId="{F92C7C30-EBB2-4FCB-AFD2-341BF85BE121}" type="presOf" srcId="{37238D5A-F261-493D-881C-56CDA4FC9EEF}" destId="{7E96669B-3395-4F24-A5B5-832BC663755C}" srcOrd="1" destOrd="0" presId="urn:microsoft.com/office/officeart/2009/3/layout/HorizontalOrganizationChart"/>
    <dgm:cxn modelId="{916B8335-596D-4BAD-A15C-C82E70B65087}" type="presOf" srcId="{708FE88F-FFE0-4683-ABC9-336E54C2C0F4}" destId="{4C12B5C6-B4BA-445F-B805-27E64DC01BB6}" srcOrd="0" destOrd="0" presId="urn:microsoft.com/office/officeart/2009/3/layout/HorizontalOrganizationChart"/>
    <dgm:cxn modelId="{600E6040-61E9-46E3-924F-EAC4093D76E8}" type="presOf" srcId="{83D334AD-2199-4BE8-93E7-43C8FD9D3C79}" destId="{0786D74B-4520-4FE7-8CBF-96F828B0ECAA}" srcOrd="0" destOrd="0" presId="urn:microsoft.com/office/officeart/2009/3/layout/HorizontalOrganizationChart"/>
    <dgm:cxn modelId="{8A6D9571-3EA9-4F3E-A0FF-3537E42DCEA1}" srcId="{708FE88F-FFE0-4683-ABC9-336E54C2C0F4}" destId="{5E757E36-BF5A-4833-9FB0-9A4CF557F06C}" srcOrd="0" destOrd="0" parTransId="{B5B7CC06-8BA3-4734-BADF-B3DAA8DBF414}" sibTransId="{32CC65F0-C8BC-47E1-A76D-0CC75A242D42}"/>
    <dgm:cxn modelId="{5CAF8773-167D-40C4-8D0C-3CEECB90F15E}" type="presOf" srcId="{9B040537-190A-4A06-8A45-51ADA9F83C76}" destId="{3B3E567B-C330-4D55-93F8-BD00097000A8}" srcOrd="0" destOrd="0" presId="urn:microsoft.com/office/officeart/2009/3/layout/HorizontalOrganizationChart"/>
    <dgm:cxn modelId="{09920874-6B5D-4B17-959B-ED27E4D6EA59}" type="presOf" srcId="{5E757E36-BF5A-4833-9FB0-9A4CF557F06C}" destId="{963D9EAA-2E96-4573-9686-A2426784C0AE}" srcOrd="0" destOrd="0" presId="urn:microsoft.com/office/officeart/2009/3/layout/HorizontalOrganizationChart"/>
    <dgm:cxn modelId="{88080288-1989-4E2A-B509-BC8972BA162F}" type="presOf" srcId="{37238D5A-F261-493D-881C-56CDA4FC9EEF}" destId="{9D6B5B03-8AC5-4C8A-BFFB-EB27D6AABDB7}" srcOrd="0" destOrd="0" presId="urn:microsoft.com/office/officeart/2009/3/layout/HorizontalOrganizationChart"/>
    <dgm:cxn modelId="{7714E7A1-D0F4-4084-B628-47C95841844E}" type="presOf" srcId="{E4CE5EB7-7EF8-4E44-A335-268746F8FE7C}" destId="{D5EBFC19-0CD7-4CC4-8BE6-B011412FC05F}" srcOrd="1" destOrd="0" presId="urn:microsoft.com/office/officeart/2009/3/layout/HorizontalOrganizationChart"/>
    <dgm:cxn modelId="{65946DAA-504E-46A9-9BB6-3141DC2F4103}" type="presOf" srcId="{6E4B64D5-C30F-4E03-B055-3CD7E7120819}" destId="{668527D6-EFB3-4238-BA4C-3C1EECF16FC5}" srcOrd="0" destOrd="0" presId="urn:microsoft.com/office/officeart/2009/3/layout/HorizontalOrganizationChart"/>
    <dgm:cxn modelId="{8FFB9FB5-4E5E-4AFC-BD0C-93D71E32A564}" type="presOf" srcId="{5E757E36-BF5A-4833-9FB0-9A4CF557F06C}" destId="{ACA3CB64-FB66-4E4B-9388-FE73379089C1}" srcOrd="1" destOrd="0" presId="urn:microsoft.com/office/officeart/2009/3/layout/HorizontalOrganizationChart"/>
    <dgm:cxn modelId="{72699EDF-BAB1-41AF-A1FE-F0C30EA329BC}" srcId="{5E757E36-BF5A-4833-9FB0-9A4CF557F06C}" destId="{37238D5A-F261-493D-881C-56CDA4FC9EEF}" srcOrd="1" destOrd="0" parTransId="{9B040537-190A-4A06-8A45-51ADA9F83C76}" sibTransId="{AB34CD2C-039E-44D1-96CB-5A8ADB55595E}"/>
    <dgm:cxn modelId="{4EF386F3-DBCB-4155-9DEA-890405FC623C}" type="presOf" srcId="{E4CE5EB7-7EF8-4E44-A335-268746F8FE7C}" destId="{D5E6E467-B227-4AE1-9036-6497B3EEAA4A}" srcOrd="0" destOrd="0" presId="urn:microsoft.com/office/officeart/2009/3/layout/HorizontalOrganizationChart"/>
    <dgm:cxn modelId="{FFD35515-92E0-4E62-BC2D-B215A21A97D9}" type="presParOf" srcId="{4C12B5C6-B4BA-445F-B805-27E64DC01BB6}" destId="{C24B5308-36A6-4466-9D8D-8546E69C9BE9}" srcOrd="0" destOrd="0" presId="urn:microsoft.com/office/officeart/2009/3/layout/HorizontalOrganizationChart"/>
    <dgm:cxn modelId="{7EDAF287-6D54-4AA4-87EA-61C76F174B3C}" type="presParOf" srcId="{C24B5308-36A6-4466-9D8D-8546E69C9BE9}" destId="{F14B3974-4933-4CD0-A116-C8EA0C2F8EBE}" srcOrd="0" destOrd="0" presId="urn:microsoft.com/office/officeart/2009/3/layout/HorizontalOrganizationChart"/>
    <dgm:cxn modelId="{9DC308C3-9102-4927-9CC5-D4073B92809D}" type="presParOf" srcId="{F14B3974-4933-4CD0-A116-C8EA0C2F8EBE}" destId="{963D9EAA-2E96-4573-9686-A2426784C0AE}" srcOrd="0" destOrd="0" presId="urn:microsoft.com/office/officeart/2009/3/layout/HorizontalOrganizationChart"/>
    <dgm:cxn modelId="{DFE046FF-C124-4589-839D-BD3CA4A98FAF}" type="presParOf" srcId="{F14B3974-4933-4CD0-A116-C8EA0C2F8EBE}" destId="{ACA3CB64-FB66-4E4B-9388-FE73379089C1}" srcOrd="1" destOrd="0" presId="urn:microsoft.com/office/officeart/2009/3/layout/HorizontalOrganizationChart"/>
    <dgm:cxn modelId="{898ADB7A-7AAB-4B23-82BB-204EE049C948}" type="presParOf" srcId="{C24B5308-36A6-4466-9D8D-8546E69C9BE9}" destId="{9A12B64C-1D1A-41BC-A7FD-4991D862A6C9}" srcOrd="1" destOrd="0" presId="urn:microsoft.com/office/officeart/2009/3/layout/HorizontalOrganizationChart"/>
    <dgm:cxn modelId="{7A42C7AE-7728-43D7-B911-D9621639B5E2}" type="presParOf" srcId="{9A12B64C-1D1A-41BC-A7FD-4991D862A6C9}" destId="{3B3E567B-C330-4D55-93F8-BD00097000A8}" srcOrd="0" destOrd="0" presId="urn:microsoft.com/office/officeart/2009/3/layout/HorizontalOrganizationChart"/>
    <dgm:cxn modelId="{ADD4E484-56B5-4050-A9AF-56E01BE33520}" type="presParOf" srcId="{9A12B64C-1D1A-41BC-A7FD-4991D862A6C9}" destId="{FE86B175-7771-41F2-9E04-A9D91D7B38B4}" srcOrd="1" destOrd="0" presId="urn:microsoft.com/office/officeart/2009/3/layout/HorizontalOrganizationChart"/>
    <dgm:cxn modelId="{D13FDD92-E1F3-471E-AD49-ED06F1788739}" type="presParOf" srcId="{FE86B175-7771-41F2-9E04-A9D91D7B38B4}" destId="{8784A581-CEB9-4918-A642-4A548DD9C26A}" srcOrd="0" destOrd="0" presId="urn:microsoft.com/office/officeart/2009/3/layout/HorizontalOrganizationChart"/>
    <dgm:cxn modelId="{D0C6522B-4BD1-46BE-926C-107F36DB1EAB}" type="presParOf" srcId="{8784A581-CEB9-4918-A642-4A548DD9C26A}" destId="{9D6B5B03-8AC5-4C8A-BFFB-EB27D6AABDB7}" srcOrd="0" destOrd="0" presId="urn:microsoft.com/office/officeart/2009/3/layout/HorizontalOrganizationChart"/>
    <dgm:cxn modelId="{690029D6-BACE-438F-A57D-1D506CAAF6E5}" type="presParOf" srcId="{8784A581-CEB9-4918-A642-4A548DD9C26A}" destId="{7E96669B-3395-4F24-A5B5-832BC663755C}" srcOrd="1" destOrd="0" presId="urn:microsoft.com/office/officeart/2009/3/layout/HorizontalOrganizationChart"/>
    <dgm:cxn modelId="{8DB5A465-4BA3-482C-852B-4249105A6DC9}" type="presParOf" srcId="{FE86B175-7771-41F2-9E04-A9D91D7B38B4}" destId="{1576A941-6E3E-4BC8-9085-6771119D2756}" srcOrd="1" destOrd="0" presId="urn:microsoft.com/office/officeart/2009/3/layout/HorizontalOrganizationChart"/>
    <dgm:cxn modelId="{BFFC93D9-CB4F-4778-83DF-E3F81BF12DFE}" type="presParOf" srcId="{FE86B175-7771-41F2-9E04-A9D91D7B38B4}" destId="{4189893B-D94C-4D6C-B1D5-5EDC55F16D56}" srcOrd="2" destOrd="0" presId="urn:microsoft.com/office/officeart/2009/3/layout/HorizontalOrganizationChart"/>
    <dgm:cxn modelId="{118F98F3-D20C-4248-8643-46AB7B32E1AF}" type="presParOf" srcId="{9A12B64C-1D1A-41BC-A7FD-4991D862A6C9}" destId="{668527D6-EFB3-4238-BA4C-3C1EECF16FC5}" srcOrd="2" destOrd="0" presId="urn:microsoft.com/office/officeart/2009/3/layout/HorizontalOrganizationChart"/>
    <dgm:cxn modelId="{C7D4128A-BCB5-4146-9648-0277E867264A}" type="presParOf" srcId="{9A12B64C-1D1A-41BC-A7FD-4991D862A6C9}" destId="{E31A8384-93F9-452A-AF7B-6444981B0170}" srcOrd="3" destOrd="0" presId="urn:microsoft.com/office/officeart/2009/3/layout/HorizontalOrganizationChart"/>
    <dgm:cxn modelId="{EB177656-D8BE-41DC-BFFE-7D9195933C89}" type="presParOf" srcId="{E31A8384-93F9-452A-AF7B-6444981B0170}" destId="{044B8468-3C6D-44B1-8ECB-446421B58273}" srcOrd="0" destOrd="0" presId="urn:microsoft.com/office/officeart/2009/3/layout/HorizontalOrganizationChart"/>
    <dgm:cxn modelId="{2D03C9CE-C0B0-4AA3-BF12-BB830EC270D7}" type="presParOf" srcId="{044B8468-3C6D-44B1-8ECB-446421B58273}" destId="{D5E6E467-B227-4AE1-9036-6497B3EEAA4A}" srcOrd="0" destOrd="0" presId="urn:microsoft.com/office/officeart/2009/3/layout/HorizontalOrganizationChart"/>
    <dgm:cxn modelId="{D3E82474-E3DB-4E78-8389-AB5BF54BF6B7}" type="presParOf" srcId="{044B8468-3C6D-44B1-8ECB-446421B58273}" destId="{D5EBFC19-0CD7-4CC4-8BE6-B011412FC05F}" srcOrd="1" destOrd="0" presId="urn:microsoft.com/office/officeart/2009/3/layout/HorizontalOrganizationChart"/>
    <dgm:cxn modelId="{0BB430BB-9AEC-4CBF-BF65-0423B9B4579A}" type="presParOf" srcId="{E31A8384-93F9-452A-AF7B-6444981B0170}" destId="{08529769-3776-4F1A-A9DE-85F5B481E2FE}" srcOrd="1" destOrd="0" presId="urn:microsoft.com/office/officeart/2009/3/layout/HorizontalOrganizationChart"/>
    <dgm:cxn modelId="{39EA13E6-7863-4C99-9F78-7168CF038102}" type="presParOf" srcId="{E31A8384-93F9-452A-AF7B-6444981B0170}" destId="{4C1D5AC9-6710-4CD7-BDCE-B3FA57845527}" srcOrd="2" destOrd="0" presId="urn:microsoft.com/office/officeart/2009/3/layout/HorizontalOrganizationChart"/>
    <dgm:cxn modelId="{0BC4FF33-6BF0-4C23-A431-24543260BAC4}" type="presParOf" srcId="{C24B5308-36A6-4466-9D8D-8546E69C9BE9}" destId="{446EC5C8-EB7A-4CAD-91EA-218B8E780E2C}" srcOrd="2" destOrd="0" presId="urn:microsoft.com/office/officeart/2009/3/layout/HorizontalOrganizationChart"/>
    <dgm:cxn modelId="{A7012DC7-840D-4BF2-946C-5603E718AAB3}" type="presParOf" srcId="{446EC5C8-EB7A-4CAD-91EA-218B8E780E2C}" destId="{0786D74B-4520-4FE7-8CBF-96F828B0ECAA}" srcOrd="0" destOrd="0" presId="urn:microsoft.com/office/officeart/2009/3/layout/HorizontalOrganizationChart"/>
    <dgm:cxn modelId="{A6424918-CABD-4D41-B980-C94748B8251E}" type="presParOf" srcId="{446EC5C8-EB7A-4CAD-91EA-218B8E780E2C}" destId="{A446C831-C2AA-4B6A-BC27-D9914A978361}" srcOrd="1" destOrd="0" presId="urn:microsoft.com/office/officeart/2009/3/layout/HorizontalOrganizationChart"/>
    <dgm:cxn modelId="{6E92C47E-4645-4325-9DEA-53440DF2ED7A}" type="presParOf" srcId="{A446C831-C2AA-4B6A-BC27-D9914A978361}" destId="{00A0CA4B-62DB-4150-A96E-6938153298AC}" srcOrd="0" destOrd="0" presId="urn:microsoft.com/office/officeart/2009/3/layout/HorizontalOrganizationChart"/>
    <dgm:cxn modelId="{5FB96E16-8034-4FD3-94A3-974F2EAD12F9}" type="presParOf" srcId="{00A0CA4B-62DB-4150-A96E-6938153298AC}" destId="{F4F3535C-0C18-4D3F-8A59-F853A39946C3}" srcOrd="0" destOrd="0" presId="urn:microsoft.com/office/officeart/2009/3/layout/HorizontalOrganizationChart"/>
    <dgm:cxn modelId="{CAFD43A9-F4DB-41B2-92DE-574D30F52F04}" type="presParOf" srcId="{00A0CA4B-62DB-4150-A96E-6938153298AC}" destId="{D2E159C6-C650-4890-9901-6AA203A45A28}" srcOrd="1" destOrd="0" presId="urn:microsoft.com/office/officeart/2009/3/layout/HorizontalOrganizationChart"/>
    <dgm:cxn modelId="{012BEE95-EAB4-41AB-B49F-629C6A8A595A}" type="presParOf" srcId="{A446C831-C2AA-4B6A-BC27-D9914A978361}" destId="{7107F12E-EA57-4C65-BF52-383F3269F93D}" srcOrd="1" destOrd="0" presId="urn:microsoft.com/office/officeart/2009/3/layout/HorizontalOrganizationChart"/>
    <dgm:cxn modelId="{CCC1C102-FFC7-4515-B861-86F356F7E0B7}" type="presParOf" srcId="{A446C831-C2AA-4B6A-BC27-D9914A978361}" destId="{5D0EDA94-929C-40CE-B529-87AC42ABF3E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256D9-4E8C-46F5-8CA5-D4489B1F34A1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FD11460-2874-4D6F-B9BC-805108855863}">
      <dgm:prSet custT="1"/>
      <dgm:spPr/>
      <dgm:t>
        <a:bodyPr/>
        <a:lstStyle/>
        <a:p>
          <a:pPr algn="ctr"/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¿Qué es un Mito? Un mito es una declaración que NO es cierta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9FD4D4-60B1-4FB6-AB3F-5E32925F0490}" type="parTrans" cxnId="{1AB846AC-7C7A-43F4-9BCC-55AFF56049BE}">
      <dgm:prSet/>
      <dgm:spPr/>
      <dgm:t>
        <a:bodyPr/>
        <a:lstStyle/>
        <a:p>
          <a:endParaRPr lang="en-US"/>
        </a:p>
      </dgm:t>
    </dgm:pt>
    <dgm:pt modelId="{DFB2B262-12F8-4984-8219-72EB29F870E4}" type="sibTrans" cxnId="{1AB846AC-7C7A-43F4-9BCC-55AFF56049BE}">
      <dgm:prSet/>
      <dgm:spPr/>
      <dgm:t>
        <a:bodyPr/>
        <a:lstStyle/>
        <a:p>
          <a:endParaRPr lang="en-US"/>
        </a:p>
      </dgm:t>
    </dgm:pt>
    <dgm:pt modelId="{4F8C2BD3-2EFF-414E-AF30-0F3F762E7188}">
      <dgm:prSet custT="1"/>
      <dgm:spPr/>
      <dgm:t>
        <a:bodyPr/>
        <a:lstStyle/>
        <a:p>
          <a:pPr algn="ctr"/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¿Qué es un Hecho? Un hecho es una declaración que es verdadera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28CB54-4AF0-458E-9B57-50189B5C1D01}" type="parTrans" cxnId="{B6AC949C-4028-4491-AB07-415C89DAC52E}">
      <dgm:prSet/>
      <dgm:spPr/>
      <dgm:t>
        <a:bodyPr/>
        <a:lstStyle/>
        <a:p>
          <a:endParaRPr lang="en-US"/>
        </a:p>
      </dgm:t>
    </dgm:pt>
    <dgm:pt modelId="{23694BBB-1A87-48C4-99C8-7153B66E4548}" type="sibTrans" cxnId="{B6AC949C-4028-4491-AB07-415C89DAC52E}">
      <dgm:prSet/>
      <dgm:spPr/>
      <dgm:t>
        <a:bodyPr/>
        <a:lstStyle/>
        <a:p>
          <a:endParaRPr lang="en-US"/>
        </a:p>
      </dgm:t>
    </dgm:pt>
    <dgm:pt modelId="{4F33F3A7-F664-490D-9818-330ADE9FC43C}" type="pres">
      <dgm:prSet presAssocID="{8B0256D9-4E8C-46F5-8CA5-D4489B1F34A1}" presName="linear" presStyleCnt="0">
        <dgm:presLayoutVars>
          <dgm:dir/>
          <dgm:animLvl val="lvl"/>
          <dgm:resizeHandles val="exact"/>
        </dgm:presLayoutVars>
      </dgm:prSet>
      <dgm:spPr/>
    </dgm:pt>
    <dgm:pt modelId="{E1D91A1E-C6EA-4A13-ADFA-FF0BB99AB9FA}" type="pres">
      <dgm:prSet presAssocID="{0FD11460-2874-4D6F-B9BC-805108855863}" presName="parentLin" presStyleCnt="0"/>
      <dgm:spPr/>
    </dgm:pt>
    <dgm:pt modelId="{5F661461-C21F-40BF-AF17-34AFEDD492F4}" type="pres">
      <dgm:prSet presAssocID="{0FD11460-2874-4D6F-B9BC-805108855863}" presName="parentLeftMargin" presStyleLbl="node1" presStyleIdx="0" presStyleCnt="2"/>
      <dgm:spPr/>
    </dgm:pt>
    <dgm:pt modelId="{C1FDAF3D-3E7E-4568-8792-AB2E295DC3FC}" type="pres">
      <dgm:prSet presAssocID="{0FD11460-2874-4D6F-B9BC-805108855863}" presName="parentText" presStyleLbl="node1" presStyleIdx="0" presStyleCnt="2" custScaleX="129175" custScaleY="164308">
        <dgm:presLayoutVars>
          <dgm:chMax val="0"/>
          <dgm:bulletEnabled val="1"/>
        </dgm:presLayoutVars>
      </dgm:prSet>
      <dgm:spPr/>
    </dgm:pt>
    <dgm:pt modelId="{E182067C-3601-4C38-9F37-4DA846BBCD8E}" type="pres">
      <dgm:prSet presAssocID="{0FD11460-2874-4D6F-B9BC-805108855863}" presName="negativeSpace" presStyleCnt="0"/>
      <dgm:spPr/>
    </dgm:pt>
    <dgm:pt modelId="{18DE3989-0A42-40C7-91E9-617726BAE762}" type="pres">
      <dgm:prSet presAssocID="{0FD11460-2874-4D6F-B9BC-805108855863}" presName="childText" presStyleLbl="conFgAcc1" presStyleIdx="0" presStyleCnt="2" custLinFactY="-88528" custLinFactNeighborX="-1084" custLinFactNeighborY="-100000">
        <dgm:presLayoutVars>
          <dgm:bulletEnabled val="1"/>
        </dgm:presLayoutVars>
      </dgm:prSet>
      <dgm:spPr/>
    </dgm:pt>
    <dgm:pt modelId="{AA5FC26C-A6D1-407D-8A15-72F1234BE83B}" type="pres">
      <dgm:prSet presAssocID="{DFB2B262-12F8-4984-8219-72EB29F870E4}" presName="spaceBetweenRectangles" presStyleCnt="0"/>
      <dgm:spPr/>
    </dgm:pt>
    <dgm:pt modelId="{B70BA755-1529-4857-926A-BB3134583AB5}" type="pres">
      <dgm:prSet presAssocID="{4F8C2BD3-2EFF-414E-AF30-0F3F762E7188}" presName="parentLin" presStyleCnt="0"/>
      <dgm:spPr/>
    </dgm:pt>
    <dgm:pt modelId="{D501AD6C-62C6-4066-A8CD-2CC74D6EE786}" type="pres">
      <dgm:prSet presAssocID="{4F8C2BD3-2EFF-414E-AF30-0F3F762E7188}" presName="parentLeftMargin" presStyleLbl="node1" presStyleIdx="0" presStyleCnt="2"/>
      <dgm:spPr/>
    </dgm:pt>
    <dgm:pt modelId="{4B555BDA-EC7F-4F76-8C0E-E1E053770BE8}" type="pres">
      <dgm:prSet presAssocID="{4F8C2BD3-2EFF-414E-AF30-0F3F762E7188}" presName="parentText" presStyleLbl="node1" presStyleIdx="1" presStyleCnt="2" custScaleX="133645" custScaleY="147925">
        <dgm:presLayoutVars>
          <dgm:chMax val="0"/>
          <dgm:bulletEnabled val="1"/>
        </dgm:presLayoutVars>
      </dgm:prSet>
      <dgm:spPr/>
    </dgm:pt>
    <dgm:pt modelId="{241EE365-7E08-40BD-8F70-5C34B8A35D7A}" type="pres">
      <dgm:prSet presAssocID="{4F8C2BD3-2EFF-414E-AF30-0F3F762E7188}" presName="negativeSpace" presStyleCnt="0"/>
      <dgm:spPr/>
    </dgm:pt>
    <dgm:pt modelId="{58512CF1-A4B0-4AA0-9B18-02E997FA3A01}" type="pres">
      <dgm:prSet presAssocID="{4F8C2BD3-2EFF-414E-AF30-0F3F762E718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9BA3F43-7CD1-4BF6-8A81-70434E834F83}" type="presOf" srcId="{4F8C2BD3-2EFF-414E-AF30-0F3F762E7188}" destId="{D501AD6C-62C6-4066-A8CD-2CC74D6EE786}" srcOrd="0" destOrd="0" presId="urn:microsoft.com/office/officeart/2005/8/layout/list1"/>
    <dgm:cxn modelId="{BE75946D-2602-4B89-9F4D-82C1B7433062}" type="presOf" srcId="{0FD11460-2874-4D6F-B9BC-805108855863}" destId="{5F661461-C21F-40BF-AF17-34AFEDD492F4}" srcOrd="0" destOrd="0" presId="urn:microsoft.com/office/officeart/2005/8/layout/list1"/>
    <dgm:cxn modelId="{F2D0E57F-0ECB-4AFF-94E8-207AC226B2CE}" type="presOf" srcId="{4F8C2BD3-2EFF-414E-AF30-0F3F762E7188}" destId="{4B555BDA-EC7F-4F76-8C0E-E1E053770BE8}" srcOrd="1" destOrd="0" presId="urn:microsoft.com/office/officeart/2005/8/layout/list1"/>
    <dgm:cxn modelId="{B6AC949C-4028-4491-AB07-415C89DAC52E}" srcId="{8B0256D9-4E8C-46F5-8CA5-D4489B1F34A1}" destId="{4F8C2BD3-2EFF-414E-AF30-0F3F762E7188}" srcOrd="1" destOrd="0" parTransId="{1228CB54-4AF0-458E-9B57-50189B5C1D01}" sibTransId="{23694BBB-1A87-48C4-99C8-7153B66E4548}"/>
    <dgm:cxn modelId="{1AB846AC-7C7A-43F4-9BCC-55AFF56049BE}" srcId="{8B0256D9-4E8C-46F5-8CA5-D4489B1F34A1}" destId="{0FD11460-2874-4D6F-B9BC-805108855863}" srcOrd="0" destOrd="0" parTransId="{189FD4D4-60B1-4FB6-AB3F-5E32925F0490}" sibTransId="{DFB2B262-12F8-4984-8219-72EB29F870E4}"/>
    <dgm:cxn modelId="{4E2170B1-8A38-449C-A342-09F3EB1CC896}" type="presOf" srcId="{8B0256D9-4E8C-46F5-8CA5-D4489B1F34A1}" destId="{4F33F3A7-F664-490D-9818-330ADE9FC43C}" srcOrd="0" destOrd="0" presId="urn:microsoft.com/office/officeart/2005/8/layout/list1"/>
    <dgm:cxn modelId="{14A487F4-F9D1-4F56-85F1-0407D90EA75D}" type="presOf" srcId="{0FD11460-2874-4D6F-B9BC-805108855863}" destId="{C1FDAF3D-3E7E-4568-8792-AB2E295DC3FC}" srcOrd="1" destOrd="0" presId="urn:microsoft.com/office/officeart/2005/8/layout/list1"/>
    <dgm:cxn modelId="{74403275-D2C0-444C-857E-9AD1E89953B0}" type="presParOf" srcId="{4F33F3A7-F664-490D-9818-330ADE9FC43C}" destId="{E1D91A1E-C6EA-4A13-ADFA-FF0BB99AB9FA}" srcOrd="0" destOrd="0" presId="urn:microsoft.com/office/officeart/2005/8/layout/list1"/>
    <dgm:cxn modelId="{74A3660D-35D1-40B4-9C54-E30DC18E1B61}" type="presParOf" srcId="{E1D91A1E-C6EA-4A13-ADFA-FF0BB99AB9FA}" destId="{5F661461-C21F-40BF-AF17-34AFEDD492F4}" srcOrd="0" destOrd="0" presId="urn:microsoft.com/office/officeart/2005/8/layout/list1"/>
    <dgm:cxn modelId="{0C7D6132-F048-4A00-924D-527A3DBDABED}" type="presParOf" srcId="{E1D91A1E-C6EA-4A13-ADFA-FF0BB99AB9FA}" destId="{C1FDAF3D-3E7E-4568-8792-AB2E295DC3FC}" srcOrd="1" destOrd="0" presId="urn:microsoft.com/office/officeart/2005/8/layout/list1"/>
    <dgm:cxn modelId="{49FD9B27-292A-41C1-955E-7EF17B21A016}" type="presParOf" srcId="{4F33F3A7-F664-490D-9818-330ADE9FC43C}" destId="{E182067C-3601-4C38-9F37-4DA846BBCD8E}" srcOrd="1" destOrd="0" presId="urn:microsoft.com/office/officeart/2005/8/layout/list1"/>
    <dgm:cxn modelId="{31B2BFC2-13E2-435E-92F8-5739314F7C05}" type="presParOf" srcId="{4F33F3A7-F664-490D-9818-330ADE9FC43C}" destId="{18DE3989-0A42-40C7-91E9-617726BAE762}" srcOrd="2" destOrd="0" presId="urn:microsoft.com/office/officeart/2005/8/layout/list1"/>
    <dgm:cxn modelId="{41E655F8-BD91-40C1-8E44-E5CD37D7E7B0}" type="presParOf" srcId="{4F33F3A7-F664-490D-9818-330ADE9FC43C}" destId="{AA5FC26C-A6D1-407D-8A15-72F1234BE83B}" srcOrd="3" destOrd="0" presId="urn:microsoft.com/office/officeart/2005/8/layout/list1"/>
    <dgm:cxn modelId="{A92FA732-8CB1-425C-AB5F-7418EE4430D1}" type="presParOf" srcId="{4F33F3A7-F664-490D-9818-330ADE9FC43C}" destId="{B70BA755-1529-4857-926A-BB3134583AB5}" srcOrd="4" destOrd="0" presId="urn:microsoft.com/office/officeart/2005/8/layout/list1"/>
    <dgm:cxn modelId="{0462FBD7-EE22-45FD-84C4-FFE18E6E5043}" type="presParOf" srcId="{B70BA755-1529-4857-926A-BB3134583AB5}" destId="{D501AD6C-62C6-4066-A8CD-2CC74D6EE786}" srcOrd="0" destOrd="0" presId="urn:microsoft.com/office/officeart/2005/8/layout/list1"/>
    <dgm:cxn modelId="{0F78CEE0-7A11-4B80-9E91-BB3E5984299B}" type="presParOf" srcId="{B70BA755-1529-4857-926A-BB3134583AB5}" destId="{4B555BDA-EC7F-4F76-8C0E-E1E053770BE8}" srcOrd="1" destOrd="0" presId="urn:microsoft.com/office/officeart/2005/8/layout/list1"/>
    <dgm:cxn modelId="{E413A975-9D2B-466B-BD96-0C3EB8282ED6}" type="presParOf" srcId="{4F33F3A7-F664-490D-9818-330ADE9FC43C}" destId="{241EE365-7E08-40BD-8F70-5C34B8A35D7A}" srcOrd="5" destOrd="0" presId="urn:microsoft.com/office/officeart/2005/8/layout/list1"/>
    <dgm:cxn modelId="{7C0C96F9-C7B6-4A2F-9562-4B68FB3B92B2}" type="presParOf" srcId="{4F33F3A7-F664-490D-9818-330ADE9FC43C}" destId="{58512CF1-A4B0-4AA0-9B18-02E997FA3A0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6D74B-4520-4FE7-8CBF-96F828B0ECAA}">
      <dsp:nvSpPr>
        <dsp:cNvPr id="0" name=""/>
        <dsp:cNvSpPr/>
      </dsp:nvSpPr>
      <dsp:spPr>
        <a:xfrm>
          <a:off x="2522203" y="1663701"/>
          <a:ext cx="2303499" cy="288059"/>
        </a:xfrm>
        <a:custGeom>
          <a:avLst/>
          <a:gdLst/>
          <a:ahLst/>
          <a:cxnLst/>
          <a:rect l="0" t="0" r="0" b="0"/>
          <a:pathLst>
            <a:path>
              <a:moveTo>
                <a:pt x="0" y="288059"/>
              </a:moveTo>
              <a:lnTo>
                <a:pt x="2303499" y="288059"/>
              </a:lnTo>
              <a:lnTo>
                <a:pt x="23034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527D6-EFB3-4238-BA4C-3C1EECF16FC5}">
      <dsp:nvSpPr>
        <dsp:cNvPr id="0" name=""/>
        <dsp:cNvSpPr/>
      </dsp:nvSpPr>
      <dsp:spPr>
        <a:xfrm>
          <a:off x="2522203" y="1951761"/>
          <a:ext cx="4639703" cy="1094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04453" y="0"/>
              </a:lnTo>
              <a:lnTo>
                <a:pt x="4304453" y="1094928"/>
              </a:lnTo>
              <a:lnTo>
                <a:pt x="4639703" y="10949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E567B-C330-4D55-93F8-BD00097000A8}">
      <dsp:nvSpPr>
        <dsp:cNvPr id="0" name=""/>
        <dsp:cNvSpPr/>
      </dsp:nvSpPr>
      <dsp:spPr>
        <a:xfrm>
          <a:off x="2522203" y="901766"/>
          <a:ext cx="4602021" cy="1049994"/>
        </a:xfrm>
        <a:custGeom>
          <a:avLst/>
          <a:gdLst/>
          <a:ahLst/>
          <a:cxnLst/>
          <a:rect l="0" t="0" r="0" b="0"/>
          <a:pathLst>
            <a:path>
              <a:moveTo>
                <a:pt x="0" y="1049994"/>
              </a:moveTo>
              <a:lnTo>
                <a:pt x="4266771" y="1049994"/>
              </a:lnTo>
              <a:lnTo>
                <a:pt x="4266771" y="0"/>
              </a:lnTo>
              <a:lnTo>
                <a:pt x="460202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D9EAA-2E96-4573-9686-A2426784C0AE}">
      <dsp:nvSpPr>
        <dsp:cNvPr id="0" name=""/>
        <dsp:cNvSpPr/>
      </dsp:nvSpPr>
      <dsp:spPr>
        <a:xfrm>
          <a:off x="51313" y="1310032"/>
          <a:ext cx="2470889" cy="12834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Embarazo </a:t>
          </a:r>
        </a:p>
      </dsp:txBody>
      <dsp:txXfrm>
        <a:off x="51313" y="1310032"/>
        <a:ext cx="2470889" cy="1283456"/>
      </dsp:txXfrm>
    </dsp:sp>
    <dsp:sp modelId="{9D6B5B03-8AC5-4C8A-BFFB-EB27D6AABDB7}">
      <dsp:nvSpPr>
        <dsp:cNvPr id="0" name=""/>
        <dsp:cNvSpPr/>
      </dsp:nvSpPr>
      <dsp:spPr>
        <a:xfrm>
          <a:off x="7124224" y="16369"/>
          <a:ext cx="3352495" cy="177079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noProof="0" dirty="0"/>
            <a:t>Ocurre desde el momento de la ultima menstruación </a:t>
          </a:r>
        </a:p>
      </dsp:txBody>
      <dsp:txXfrm>
        <a:off x="7124224" y="16369"/>
        <a:ext cx="3352495" cy="1770795"/>
      </dsp:txXfrm>
    </dsp:sp>
    <dsp:sp modelId="{D5E6E467-B227-4AE1-9036-6497B3EEAA4A}">
      <dsp:nvSpPr>
        <dsp:cNvPr id="0" name=""/>
        <dsp:cNvSpPr/>
      </dsp:nvSpPr>
      <dsp:spPr>
        <a:xfrm>
          <a:off x="7161906" y="2231359"/>
          <a:ext cx="3352495" cy="16306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noProof="0" dirty="0"/>
            <a:t>Embarazo en adolescencia ocurre en jóvenes  menores de 19 años  </a:t>
          </a:r>
        </a:p>
      </dsp:txBody>
      <dsp:txXfrm>
        <a:off x="7161906" y="2231359"/>
        <a:ext cx="3352495" cy="1630659"/>
      </dsp:txXfrm>
    </dsp:sp>
    <dsp:sp modelId="{F4F3535C-0C18-4D3F-8A59-F853A39946C3}">
      <dsp:nvSpPr>
        <dsp:cNvPr id="0" name=""/>
        <dsp:cNvSpPr/>
      </dsp:nvSpPr>
      <dsp:spPr>
        <a:xfrm>
          <a:off x="3159999" y="798247"/>
          <a:ext cx="3331408" cy="8654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noProof="0" dirty="0"/>
            <a:t>Dura 40 semanas </a:t>
          </a:r>
        </a:p>
      </dsp:txBody>
      <dsp:txXfrm>
        <a:off x="3159999" y="798247"/>
        <a:ext cx="3331408" cy="865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E3989-0A42-40C7-91E9-617726BAE762}">
      <dsp:nvSpPr>
        <dsp:cNvPr id="0" name=""/>
        <dsp:cNvSpPr/>
      </dsp:nvSpPr>
      <dsp:spPr>
        <a:xfrm>
          <a:off x="0" y="198347"/>
          <a:ext cx="953296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DAF3D-3E7E-4568-8792-AB2E295DC3FC}">
      <dsp:nvSpPr>
        <dsp:cNvPr id="0" name=""/>
        <dsp:cNvSpPr/>
      </dsp:nvSpPr>
      <dsp:spPr>
        <a:xfrm>
          <a:off x="476648" y="17307"/>
          <a:ext cx="8619948" cy="145511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26" tIns="0" rIns="252226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¿Qué es un Mito? Un mito es una declaración que NO es cierta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681" y="88340"/>
        <a:ext cx="8477882" cy="1313045"/>
      </dsp:txXfrm>
    </dsp:sp>
    <dsp:sp modelId="{58512CF1-A4B0-4AA0-9B18-02E997FA3A01}">
      <dsp:nvSpPr>
        <dsp:cNvPr id="0" name=""/>
        <dsp:cNvSpPr/>
      </dsp:nvSpPr>
      <dsp:spPr>
        <a:xfrm>
          <a:off x="0" y="2814843"/>
          <a:ext cx="953296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55BDA-EC7F-4F76-8C0E-E1E053770BE8}">
      <dsp:nvSpPr>
        <dsp:cNvPr id="0" name=""/>
        <dsp:cNvSpPr/>
      </dsp:nvSpPr>
      <dsp:spPr>
        <a:xfrm>
          <a:off x="476648" y="1947619"/>
          <a:ext cx="8918235" cy="1310023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26" tIns="0" rIns="252226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¿Qué es un Hecho? Un hecho es una declaración que es verdadera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0598" y="2011569"/>
        <a:ext cx="8790335" cy="118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1/12/2024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1/12/2024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1/12/2024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1/12/2024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3607-5455-462C-B182-471CB353D54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9EB5-3675-41EB-9ED6-2008CDE5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1/12/2024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1/12/2024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1/12/2024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1/12/2024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1/12/2024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1/12/2024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1/12/2024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1/12/2024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hyperlink" Target="mailto:casapensamientodemujer@gmail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est-testing-sign-laboratory-670091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45A51D5-2439-4413-BEB6-E1DF773A5F33}"/>
              </a:ext>
            </a:extLst>
          </p:cNvPr>
          <p:cNvSpPr txBox="1">
            <a:spLocks/>
          </p:cNvSpPr>
          <p:nvPr/>
        </p:nvSpPr>
        <p:spPr>
          <a:xfrm>
            <a:off x="218902" y="461588"/>
            <a:ext cx="11359487" cy="6396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EMBARAZO A DESTIEMPO</a:t>
            </a:r>
            <a:br>
              <a:rPr lang="en-US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                               </a:t>
            </a:r>
            <a:b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CONSECUENCIAS DEL SEXO: EMBARAZO</a:t>
            </a:r>
            <a:b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sz="3600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br>
              <a:rPr lang="en-US" sz="22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2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PREPARADO POR JASMIN BONILLA </a:t>
            </a:r>
            <a:b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s-PR" sz="24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Modelo evidenciado, enfoque de sexualidad segura y prevención</a:t>
            </a:r>
            <a:br>
              <a:rPr lang="en-US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endParaRPr lang="en-US" sz="36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956A5D-15CF-499A-9427-D96D0304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970" y="2825032"/>
            <a:ext cx="2707349" cy="1923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06" y="2825032"/>
            <a:ext cx="2511852" cy="1856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249BF-A59C-AC6E-A2A2-0822D2F0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99" y="3143842"/>
            <a:ext cx="38956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291BA0D-20FE-28BE-2123-ED7F896CE839}"/>
              </a:ext>
            </a:extLst>
          </p:cNvPr>
          <p:cNvSpPr/>
          <p:nvPr/>
        </p:nvSpPr>
        <p:spPr>
          <a:xfrm>
            <a:off x="3371948" y="2490691"/>
            <a:ext cx="5895975" cy="325755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2600">
                <a:solidFill>
                  <a:srgbClr val="00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SE PUEDE QUEDAR EMBARAZDA EN LA PRIMERA VEZ QUE TIENE RELACIONES 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iña pensando en una burbuja con la ilustración de vector de signo de  pregunta | Vector Premium">
            <a:extLst>
              <a:ext uri="{FF2B5EF4-FFF2-40B4-BE49-F238E27FC236}">
                <a16:creationId xmlns:a16="http://schemas.microsoft.com/office/drawing/2014/main" id="{6037F150-1D60-79EA-AEB5-A33F19418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0" y="315297"/>
            <a:ext cx="2577193" cy="25771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14AE7-7006-8519-4C13-CD45F08A4D52}"/>
              </a:ext>
            </a:extLst>
          </p:cNvPr>
          <p:cNvSpPr txBox="1"/>
          <p:nvPr/>
        </p:nvSpPr>
        <p:spPr>
          <a:xfrm>
            <a:off x="2915817" y="1109759"/>
            <a:ext cx="6092890" cy="1032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60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REALIDAD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3450A61F-25DA-DA46-B167-979AD4A2D8B8}"/>
              </a:ext>
            </a:extLst>
          </p:cNvPr>
          <p:cNvSpPr/>
          <p:nvPr/>
        </p:nvSpPr>
        <p:spPr>
          <a:xfrm>
            <a:off x="3629025" y="2640661"/>
            <a:ext cx="4933950" cy="2733675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360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PUEDES QUEDAR EMBARAZADA POR BESARTE 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145EE-8E13-2899-43FF-74BA63D589D3}"/>
              </a:ext>
            </a:extLst>
          </p:cNvPr>
          <p:cNvSpPr txBox="1"/>
          <p:nvPr/>
        </p:nvSpPr>
        <p:spPr>
          <a:xfrm>
            <a:off x="3049555" y="830521"/>
            <a:ext cx="6092890" cy="112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66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MITO 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7E091-ADA9-5EC5-728F-9F8E727C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369449"/>
            <a:ext cx="3209731" cy="20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410 preguntas más frecuentes sobre ostomía | Shield HealthCare">
            <a:extLst>
              <a:ext uri="{FF2B5EF4-FFF2-40B4-BE49-F238E27FC236}">
                <a16:creationId xmlns:a16="http://schemas.microsoft.com/office/drawing/2014/main" id="{33D44C3B-D948-EE1F-93FD-BFD8A5C26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7" y="837778"/>
            <a:ext cx="2119630" cy="14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evel 13">
            <a:extLst>
              <a:ext uri="{FF2B5EF4-FFF2-40B4-BE49-F238E27FC236}">
                <a16:creationId xmlns:a16="http://schemas.microsoft.com/office/drawing/2014/main" id="{D1D41A5F-AD33-DDA1-6CE4-81772E0AB529}"/>
              </a:ext>
            </a:extLst>
          </p:cNvPr>
          <p:cNvSpPr/>
          <p:nvPr/>
        </p:nvSpPr>
        <p:spPr>
          <a:xfrm>
            <a:off x="1143097" y="3115841"/>
            <a:ext cx="10353675" cy="2343150"/>
          </a:xfrm>
          <a:prstGeom prst="beve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2600">
                <a:solidFill>
                  <a:srgbClr val="00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LAS JOVENES PUEDEN QUEDAR EMBARAZADAS SI TIENES RELACIONES DURANTE LA MENSTRUACION. 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0C507C-20A7-688D-BF16-FB49E6DF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416" y="12457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25253-243C-E782-82FB-5B3BE8F41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299" y="1245766"/>
            <a:ext cx="40879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R" altLang="en-U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REALIAD</a:t>
            </a:r>
            <a:endParaRPr kumimoji="0" lang="es-P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es e ilustraciones de Signos de pregunta para descargar gratis |  Freepik">
            <a:extLst>
              <a:ext uri="{FF2B5EF4-FFF2-40B4-BE49-F238E27FC236}">
                <a16:creationId xmlns:a16="http://schemas.microsoft.com/office/drawing/2014/main" id="{E9D490C8-96D3-B6D1-8D65-BB127461E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9" y="167829"/>
            <a:ext cx="3253105" cy="325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B1D88-DCF4-0120-6C74-83870E4BC812}"/>
              </a:ext>
            </a:extLst>
          </p:cNvPr>
          <p:cNvSpPr txBox="1"/>
          <p:nvPr/>
        </p:nvSpPr>
        <p:spPr>
          <a:xfrm>
            <a:off x="3307702" y="1231023"/>
            <a:ext cx="6092890" cy="112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6991350" algn="l"/>
              </a:tabLst>
            </a:pPr>
            <a:r>
              <a:rPr lang="es-PR" sz="6600" dirty="0" err="1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mITO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evel 15">
            <a:extLst>
              <a:ext uri="{FF2B5EF4-FFF2-40B4-BE49-F238E27FC236}">
                <a16:creationId xmlns:a16="http://schemas.microsoft.com/office/drawing/2014/main" id="{938F20AE-8E03-04F5-4E6D-A590B987C265}"/>
              </a:ext>
            </a:extLst>
          </p:cNvPr>
          <p:cNvSpPr/>
          <p:nvPr/>
        </p:nvSpPr>
        <p:spPr>
          <a:xfrm>
            <a:off x="2077422" y="3617202"/>
            <a:ext cx="8553450" cy="2009775"/>
          </a:xfrm>
          <a:prstGeom prst="beve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240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RETIRARSE O SACAR EL PENE FUERA DE LA VAGINA ANTES DE QUE EL VARON EYACULE ES UN METODO EFECTIVO PARA EVITAR UN EMBARAZO.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99ED6E-F765-D70D-6A37-0E066513A2D6}"/>
              </a:ext>
            </a:extLst>
          </p:cNvPr>
          <p:cNvSpPr txBox="1"/>
          <p:nvPr/>
        </p:nvSpPr>
        <p:spPr>
          <a:xfrm>
            <a:off x="2766527" y="745831"/>
            <a:ext cx="6092890" cy="112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6991350" algn="l"/>
              </a:tabLst>
            </a:pPr>
            <a:r>
              <a:rPr lang="es-PR" sz="66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MITO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evel 19">
            <a:extLst>
              <a:ext uri="{FF2B5EF4-FFF2-40B4-BE49-F238E27FC236}">
                <a16:creationId xmlns:a16="http://schemas.microsoft.com/office/drawing/2014/main" id="{FCEF73CA-58D0-096C-FEB1-E6EBB7EBF516}"/>
              </a:ext>
            </a:extLst>
          </p:cNvPr>
          <p:cNvSpPr/>
          <p:nvPr/>
        </p:nvSpPr>
        <p:spPr>
          <a:xfrm>
            <a:off x="1670834" y="3166767"/>
            <a:ext cx="8825980" cy="2945402"/>
          </a:xfrm>
          <a:prstGeom prst="beve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2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Arial" panose="020B0604020202020204" pitchFamily="34" charset="0"/>
              </a:rPr>
              <a:t>SI UNA NIÑA PIERDE SU PERIODO, ELLA DEFINITIVIMAENTE ESTA EMBARAZADA 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cono de color de pregunta y respuesta. signo de preguntas frecuentes. signo  de interrogación en la">
            <a:extLst>
              <a:ext uri="{FF2B5EF4-FFF2-40B4-BE49-F238E27FC236}">
                <a16:creationId xmlns:a16="http://schemas.microsoft.com/office/drawing/2014/main" id="{E2929BFF-38C9-318E-6A34-C148CAA66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1" y="435181"/>
            <a:ext cx="2191386" cy="2191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2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270" y="515805"/>
            <a:ext cx="5249460" cy="560200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Tanisha and Shay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BBBBBB"/>
              </a:solidFill>
              <a:latin typeface="Roboto"/>
            </a:endParaRP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941910"/>
              </p:ext>
            </p:extLst>
          </p:nvPr>
        </p:nvGraphicFramePr>
        <p:xfrm>
          <a:off x="2271713" y="1828800"/>
          <a:ext cx="7646987" cy="206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813320" imgH="488520" progId="Package">
                  <p:embed/>
                </p:oleObj>
              </mc:Choice>
              <mc:Fallback>
                <p:oleObj name="Packager Shell Object" showAsIcon="1" r:id="rId2" imgW="1813320" imgH="48852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1713" y="1828800"/>
                        <a:ext cx="7646987" cy="206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966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896" y="422999"/>
            <a:ext cx="6893689" cy="87336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LOS EXPERTOS DICEN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7775" y="1296365"/>
            <a:ext cx="11587047" cy="4351338"/>
          </a:xfrm>
        </p:spPr>
        <p:txBody>
          <a:bodyPr/>
          <a:lstStyle/>
          <a:p>
            <a:pPr lvl="0"/>
            <a:endParaRPr lang="en-US" sz="2300" dirty="0"/>
          </a:p>
          <a:p>
            <a:pPr lvl="1">
              <a:lnSpc>
                <a:spcPct val="200000"/>
              </a:lnSpc>
            </a:pPr>
            <a:r>
              <a:rPr lang="es-PR" sz="2000" dirty="0"/>
              <a:t>Estos indican que la edad más apropiada para ser madre es entre los 20 y los 35 años.</a:t>
            </a:r>
            <a:endParaRPr lang="en-US" sz="2000" dirty="0"/>
          </a:p>
          <a:p>
            <a:pPr lvl="1">
              <a:lnSpc>
                <a:spcPct val="200000"/>
              </a:lnSpc>
            </a:pPr>
            <a:r>
              <a:rPr lang="es-PR" sz="2000" dirty="0"/>
              <a:t>¿A QUÉ SE DEBE? que el riesgo para la </a:t>
            </a:r>
            <a:r>
              <a:rPr lang="es-PR" sz="2000" i="1" dirty="0"/>
              <a:t>salud de la madre y el niño es mucho menor. </a:t>
            </a:r>
            <a:endParaRPr lang="en-US" sz="2000" dirty="0"/>
          </a:p>
          <a:p>
            <a:pPr lvl="1">
              <a:lnSpc>
                <a:spcPct val="200000"/>
              </a:lnSpc>
            </a:pPr>
            <a:r>
              <a:rPr lang="es-PR" sz="2000" dirty="0"/>
              <a:t>El embarazo en la </a:t>
            </a:r>
            <a:r>
              <a:rPr lang="es-PR" sz="2000" i="1" dirty="0"/>
              <a:t>adolescencia</a:t>
            </a:r>
            <a:r>
              <a:rPr lang="es-PR" sz="2000" dirty="0"/>
              <a:t> se considera de </a:t>
            </a:r>
            <a:r>
              <a:rPr lang="es-PR" sz="2000" i="1" dirty="0"/>
              <a:t>ALTO RIESGO</a:t>
            </a:r>
            <a:r>
              <a:rPr lang="es-PR" sz="2000" dirty="0"/>
              <a:t> y conlleva más complicaciones. </a:t>
            </a:r>
            <a:endParaRPr lang="en-US" sz="2000" dirty="0"/>
          </a:p>
          <a:p>
            <a:pPr lvl="1">
              <a:lnSpc>
                <a:spcPct val="200000"/>
              </a:lnSpc>
            </a:pPr>
            <a:r>
              <a:rPr lang="es-PR" sz="2000" dirty="0"/>
              <a:t>La adolescente no está preparada ni </a:t>
            </a:r>
            <a:r>
              <a:rPr lang="es-PR" sz="2000" i="1" dirty="0"/>
              <a:t>física, ni mentalmente </a:t>
            </a:r>
            <a:r>
              <a:rPr lang="es-PR" sz="2000" dirty="0"/>
              <a:t>para tener un bebé y asumir la responsabilidad de la maternidad. 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37" y="4142508"/>
            <a:ext cx="2405684" cy="41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R" sz="3600" b="1" dirty="0">
                <a:solidFill>
                  <a:srgbClr val="629DD1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Verdana"/>
              </a:rPr>
              <a:t>Riesgos y consecuencias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4" y="1576243"/>
            <a:ext cx="11038116" cy="48483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Cuadros de 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mala nutrición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, con carencia de nutrientes esenciales para el buen desarrollo del bebé en algunos casos.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Un mayor número de abortos espontáneos. 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Partos prematuros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, hay un gran número de bebés de adolescentes que nacen antes de la semana 37 de gestación.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944" y="4734238"/>
            <a:ext cx="2441371" cy="191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DFF1-49C4-798F-1D35-FD40C791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364"/>
            <a:ext cx="6948055" cy="58305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Sus bebés tienen un 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peso bajo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 ya que la inmadurez de su cuerpo hace que su útero no se haya desarrollado completamente. 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 Las mamás adolescente tienen niños con más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problemas de salud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y 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trastornos del desarrollo.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Times New Roman" pitchFamily="18" charset="0"/>
                <a:cs typeface="Times New Roman" pitchFamily="18" charset="0"/>
              </a:rPr>
              <a:t> En los casos de embarazos de niñas de menos de 15 años, el bebé tiene más posibilidades de nacer con 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malformaciones.</a:t>
            </a:r>
            <a:endParaRPr lang="es-PR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603C1-3BC0-4826-16EE-BBE9683E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30" y="1740601"/>
            <a:ext cx="3476757" cy="272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7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719286-4458-2AC1-222A-E7F33F8B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3" y="1632602"/>
            <a:ext cx="2376691" cy="2038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B8D0B6-94BD-931A-CC8A-83A8BB937E1E}"/>
              </a:ext>
            </a:extLst>
          </p:cNvPr>
          <p:cNvGrpSpPr/>
          <p:nvPr/>
        </p:nvGrpSpPr>
        <p:grpSpPr>
          <a:xfrm>
            <a:off x="248742" y="383364"/>
            <a:ext cx="2376692" cy="803565"/>
            <a:chOff x="861066" y="471056"/>
            <a:chExt cx="1877126" cy="12177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8255FE-6BCF-290A-0820-91EEE6B05D0F}"/>
                </a:ext>
              </a:extLst>
            </p:cNvPr>
            <p:cNvSpPr/>
            <p:nvPr/>
          </p:nvSpPr>
          <p:spPr>
            <a:xfrm>
              <a:off x="861067" y="471056"/>
              <a:ext cx="1877125" cy="1217771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30B060-B620-5F3E-E7E9-57D5577BCBD3}"/>
                </a:ext>
              </a:extLst>
            </p:cNvPr>
            <p:cNvSpPr txBox="1"/>
            <p:nvPr/>
          </p:nvSpPr>
          <p:spPr>
            <a:xfrm>
              <a:off x="861066" y="685986"/>
              <a:ext cx="1877125" cy="787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kern="1200" dirty="0">
                  <a:latin typeface="Arial" panose="020B0604020202020204" pitchFamily="34" charset="0"/>
                  <a:cs typeface="Arial" panose="020B0604020202020204" pitchFamily="34" charset="0"/>
                </a:rPr>
                <a:t>Píldora</a:t>
              </a:r>
            </a:p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dirty="0">
                  <a:latin typeface="Arial" panose="020B0604020202020204" pitchFamily="34" charset="0"/>
                  <a:cs typeface="Arial" panose="020B0604020202020204" pitchFamily="34" charset="0"/>
                </a:rPr>
                <a:t>Anticonceptiva</a:t>
              </a:r>
              <a:r>
                <a:rPr lang="es-PR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58B8551-1948-8003-26EA-1FDE03D5FD83}"/>
              </a:ext>
            </a:extLst>
          </p:cNvPr>
          <p:cNvSpPr txBox="1"/>
          <p:nvPr/>
        </p:nvSpPr>
        <p:spPr>
          <a:xfrm>
            <a:off x="3075708" y="525189"/>
            <a:ext cx="5278582" cy="55256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1" indent="-28575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8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un método seguro y efectivo para evitar temporalmente el embarazo, contienen pequeñas cantidades de hormonas femeninas parecidas a las que produce el organismo de la mujer.</a:t>
            </a:r>
            <a:r>
              <a:rPr lang="es-PR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algn="l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8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La primera pastilla se toma el primer día de la menstruación, al terminar de tomar las pastillas del paquete, se deja un período de 7 días sin tomar pastillas, durante los cuales se presenta la menstruación.</a:t>
            </a:r>
            <a:endParaRPr lang="es-PR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l" defTabSz="1600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8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Recuerda iniciar la toma de pastillas de un paquete nuevo al siguiente día de los 7 días de descanso.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739629-0251-BEF1-5195-EDC9059CF119}"/>
              </a:ext>
            </a:extLst>
          </p:cNvPr>
          <p:cNvSpPr txBox="1"/>
          <p:nvPr/>
        </p:nvSpPr>
        <p:spPr>
          <a:xfrm>
            <a:off x="8908472" y="795722"/>
            <a:ext cx="27085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Modo de Empleo y eficacia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81FE5-83B8-313C-6D1B-BEC64DD6A3CD}"/>
              </a:ext>
            </a:extLst>
          </p:cNvPr>
          <p:cNvSpPr txBox="1"/>
          <p:nvPr/>
        </p:nvSpPr>
        <p:spPr>
          <a:xfrm>
            <a:off x="8832272" y="1725553"/>
            <a:ext cx="2812472" cy="3890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ha de empezar a tomar el primer día de la regla.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 hubiera un olvido, se tomará la píldora olvidada en las 12 horas siguientes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3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0" y="2118738"/>
            <a:ext cx="260985" cy="260985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0" y="2697540"/>
            <a:ext cx="200660" cy="20066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72" y="3144540"/>
            <a:ext cx="249958" cy="249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69" y="4062611"/>
            <a:ext cx="243861" cy="24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93" y="4678731"/>
            <a:ext cx="323116" cy="213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55" y="5264369"/>
            <a:ext cx="249958" cy="2499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2255" y="2047221"/>
            <a:ext cx="1257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/>
              <a:t>Vacúnese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30" y="2379723"/>
            <a:ext cx="1762021" cy="566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 mascarilla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255" y="3047229"/>
            <a:ext cx="507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</a:rPr>
              <a:t>Mantenga una distancia de 6 pies de los demás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5820" y="3550417"/>
            <a:ext cx="6646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</a:rPr>
              <a:t>Evite las grandes aglomeraciones y los espacios mal  </a:t>
            </a:r>
            <a:r>
              <a:rPr lang="es-PR" dirty="0"/>
              <a:t>ventilados</a:t>
            </a:r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820" y="3974649"/>
            <a:ext cx="391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</a:rPr>
              <a:t>Lavarse las manos frecuentemente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788" y="4600754"/>
            <a:ext cx="508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</a:rPr>
              <a:t>Cúbrase la nariz y la boca al toser y estornudar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8509" y="5204117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Arial" panose="020B0604020202020204" pitchFamily="34" charset="0"/>
                <a:ea typeface="Calibri" panose="020F0502020204030204" pitchFamily="34" charset="0"/>
              </a:rPr>
              <a:t>Limpie y desinfecte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221" y="5826335"/>
            <a:ext cx="304826" cy="2004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04768" y="5646990"/>
            <a:ext cx="3621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s-P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Monitoree su salud todos los días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49306" y="5966108"/>
            <a:ext cx="808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PR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¡Este virus lo detenemos si todos nos protegemos!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9740" y="139050"/>
            <a:ext cx="85198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Casa Pensamiento de Mujer del Centro, </a:t>
            </a:r>
            <a:r>
              <a:rPr lang="es-PR" alt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</a:t>
            </a: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Aibonito</a:t>
            </a: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 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787-735-6698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787-527-6280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casapensamientodemujer@gmail.com</a:t>
            </a: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protegerse contra el COVID-19</a:t>
            </a:r>
            <a:endParaRPr lang="en-US" altLang="en-US" sz="1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nuestra responsabilidad protegernos y proteger a los nuestros</a:t>
            </a:r>
            <a:endParaRPr lang="es-PR" altLang="en-US" sz="2000" dirty="0"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872E31-5688-BC17-E284-80D9244DC7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93" y="180703"/>
            <a:ext cx="38956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EE829D-F6F7-C111-BF7E-099DA0FE1A38}"/>
              </a:ext>
            </a:extLst>
          </p:cNvPr>
          <p:cNvGrpSpPr/>
          <p:nvPr/>
        </p:nvGrpSpPr>
        <p:grpSpPr>
          <a:xfrm>
            <a:off x="266528" y="298019"/>
            <a:ext cx="3512471" cy="1163488"/>
            <a:chOff x="0" y="776268"/>
            <a:chExt cx="3512471" cy="11634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9828E5-82BD-4501-91CB-47491BC99416}"/>
                </a:ext>
              </a:extLst>
            </p:cNvPr>
            <p:cNvSpPr/>
            <p:nvPr/>
          </p:nvSpPr>
          <p:spPr>
            <a:xfrm>
              <a:off x="0" y="776268"/>
              <a:ext cx="3512471" cy="1163488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3ACD79-CD5D-31FA-6877-0AFFB2008625}"/>
                </a:ext>
              </a:extLst>
            </p:cNvPr>
            <p:cNvSpPr txBox="1"/>
            <p:nvPr/>
          </p:nvSpPr>
          <p:spPr>
            <a:xfrm>
              <a:off x="0" y="776268"/>
              <a:ext cx="3512471" cy="1163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3300" kern="1200" dirty="0">
                  <a:latin typeface="Cambria" panose="02040503050406030204" pitchFamily="18" charset="0"/>
                </a:rPr>
                <a:t>Preservativos Femenino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D34DED8-065F-B4C1-B4CB-B002789725B8}"/>
              </a:ext>
            </a:extLst>
          </p:cNvPr>
          <p:cNvSpPr txBox="1"/>
          <p:nvPr/>
        </p:nvSpPr>
        <p:spPr>
          <a:xfrm>
            <a:off x="4339764" y="1692855"/>
            <a:ext cx="3352800" cy="3780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sz="1800" dirty="0">
                <a:latin typeface="Cambria" panose="02040503050406030204" pitchFamily="18" charset="0"/>
              </a:rPr>
              <a:t>Mujer</a:t>
            </a:r>
          </a:p>
          <a:p>
            <a:pPr lvl="0">
              <a:lnSpc>
                <a:spcPct val="150000"/>
              </a:lnSpc>
            </a:pPr>
            <a:r>
              <a:rPr lang="es-PR" sz="1800" dirty="0">
                <a:latin typeface="Cambria" panose="02040503050406030204" pitchFamily="18" charset="0"/>
              </a:rPr>
              <a:t>Se ajusta a las paredes de la vagina.</a:t>
            </a:r>
          </a:p>
          <a:p>
            <a:pPr lvl="0">
              <a:lnSpc>
                <a:spcPct val="150000"/>
              </a:lnSpc>
            </a:pPr>
            <a:r>
              <a:rPr lang="es-PR" sz="1800" dirty="0">
                <a:latin typeface="Cambria" panose="02040503050406030204" pitchFamily="18" charset="0"/>
              </a:rPr>
              <a:t>Se coloca en el interior de la vagina con la ayuda de dos anillos.</a:t>
            </a:r>
          </a:p>
          <a:p>
            <a:pPr lvl="0">
              <a:lnSpc>
                <a:spcPct val="150000"/>
              </a:lnSpc>
            </a:pPr>
            <a:r>
              <a:rPr lang="es-PR" sz="1800" dirty="0">
                <a:latin typeface="Cambria" panose="02040503050406030204" pitchFamily="18" charset="0"/>
              </a:rPr>
              <a:t>Método de barrera que impide  penetrar a los espermatozoides en el útero.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521A8-51A2-497B-A5A4-D92527FD3BBE}"/>
              </a:ext>
            </a:extLst>
          </p:cNvPr>
          <p:cNvSpPr/>
          <p:nvPr/>
        </p:nvSpPr>
        <p:spPr>
          <a:xfrm>
            <a:off x="266527" y="1592774"/>
            <a:ext cx="3512471" cy="25363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277509-1C3E-8BAB-5352-5DDA50497EF2}"/>
              </a:ext>
            </a:extLst>
          </p:cNvPr>
          <p:cNvGrpSpPr/>
          <p:nvPr/>
        </p:nvGrpSpPr>
        <p:grpSpPr>
          <a:xfrm>
            <a:off x="4259929" y="298019"/>
            <a:ext cx="3512471" cy="1163488"/>
            <a:chOff x="4007819" y="859399"/>
            <a:chExt cx="3512471" cy="11634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87C173-5FD3-42C7-DE23-F4E41CD7E634}"/>
                </a:ext>
              </a:extLst>
            </p:cNvPr>
            <p:cNvSpPr/>
            <p:nvPr/>
          </p:nvSpPr>
          <p:spPr>
            <a:xfrm>
              <a:off x="4007819" y="859399"/>
              <a:ext cx="3512471" cy="1163488"/>
            </a:xfrm>
            <a:prstGeom prst="rect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0FF3AF-979F-89CF-D28C-694FB6F94FC0}"/>
                </a:ext>
              </a:extLst>
            </p:cNvPr>
            <p:cNvSpPr txBox="1"/>
            <p:nvPr/>
          </p:nvSpPr>
          <p:spPr>
            <a:xfrm>
              <a:off x="4007819" y="859399"/>
              <a:ext cx="3512471" cy="1163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3300" kern="1200">
                  <a:latin typeface="Cambria" panose="02040503050406030204" pitchFamily="18" charset="0"/>
                </a:rPr>
                <a:t>Características</a:t>
              </a:r>
              <a:endParaRPr lang="es-PR" sz="33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0E21BD-3BD0-4C6C-E406-BBB2A61D933D}"/>
              </a:ext>
            </a:extLst>
          </p:cNvPr>
          <p:cNvGrpSpPr/>
          <p:nvPr/>
        </p:nvGrpSpPr>
        <p:grpSpPr>
          <a:xfrm>
            <a:off x="8281039" y="249528"/>
            <a:ext cx="3512471" cy="1211979"/>
            <a:chOff x="8012036" y="859399"/>
            <a:chExt cx="3512471" cy="12119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E14007-A21C-611C-F555-9465CE1463CD}"/>
                </a:ext>
              </a:extLst>
            </p:cNvPr>
            <p:cNvSpPr/>
            <p:nvPr/>
          </p:nvSpPr>
          <p:spPr>
            <a:xfrm>
              <a:off x="8012036" y="859399"/>
              <a:ext cx="3512471" cy="1163488"/>
            </a:xfrm>
            <a:prstGeom prst="rect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428E96-41F5-9E46-59BA-F9E76053BD24}"/>
                </a:ext>
              </a:extLst>
            </p:cNvPr>
            <p:cNvSpPr txBox="1"/>
            <p:nvPr/>
          </p:nvSpPr>
          <p:spPr>
            <a:xfrm>
              <a:off x="8012036" y="907890"/>
              <a:ext cx="3512471" cy="1163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3300" kern="1200" dirty="0">
                  <a:latin typeface="Cambria" panose="02040503050406030204" pitchFamily="18" charset="0"/>
                </a:rPr>
                <a:t>Modo de empleo y eficacia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A2D5AF-2C4E-E3BA-84CF-A7886E0F75E6}"/>
              </a:ext>
            </a:extLst>
          </p:cNvPr>
          <p:cNvSpPr txBox="1"/>
          <p:nvPr/>
        </p:nvSpPr>
        <p:spPr>
          <a:xfrm>
            <a:off x="8281039" y="1692855"/>
            <a:ext cx="3512471" cy="29495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Protege contra las </a:t>
            </a:r>
            <a:r>
              <a:rPr lang="es-PR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enfermedades de transmisión sexual</a:t>
            </a: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Puede causar </a:t>
            </a:r>
            <a:r>
              <a:rPr lang="es-PR" sz="1800" i="1" dirty="0">
                <a:latin typeface="Arial" panose="020B0604020202020204" pitchFamily="34" charset="0"/>
                <a:cs typeface="Arial" panose="020B0604020202020204" pitchFamily="34" charset="0"/>
              </a:rPr>
              <a:t>irritación, alergia o hipersensibilidad </a:t>
            </a: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PR" sz="1800" i="1" dirty="0">
                <a:latin typeface="Arial" panose="020B0604020202020204" pitchFamily="34" charset="0"/>
                <a:cs typeface="Arial" panose="020B0604020202020204" pitchFamily="34" charset="0"/>
              </a:rPr>
              <a:t>material o lubricantes </a:t>
            </a: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con que están fabricados.</a:t>
            </a:r>
          </a:p>
        </p:txBody>
      </p:sp>
    </p:spTree>
    <p:extLst>
      <p:ext uri="{BB962C8B-B14F-4D97-AF65-F5344CB8AC3E}">
        <p14:creationId xmlns:p14="http://schemas.microsoft.com/office/powerpoint/2010/main" val="3611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7C52A6-EF43-391A-287F-88A804A3DE4F}"/>
              </a:ext>
            </a:extLst>
          </p:cNvPr>
          <p:cNvGrpSpPr/>
          <p:nvPr/>
        </p:nvGrpSpPr>
        <p:grpSpPr>
          <a:xfrm>
            <a:off x="390336" y="286160"/>
            <a:ext cx="2793801" cy="910115"/>
            <a:chOff x="2865" y="648450"/>
            <a:chExt cx="2793801" cy="9101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10BE46-151E-8F3A-6CBB-96777A9D91B7}"/>
                </a:ext>
              </a:extLst>
            </p:cNvPr>
            <p:cNvSpPr/>
            <p:nvPr/>
          </p:nvSpPr>
          <p:spPr>
            <a:xfrm>
              <a:off x="2865" y="648450"/>
              <a:ext cx="2793801" cy="910115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47F348-BC03-1E86-3606-4968AA9EBFEB}"/>
                </a:ext>
              </a:extLst>
            </p:cNvPr>
            <p:cNvSpPr txBox="1"/>
            <p:nvPr/>
          </p:nvSpPr>
          <p:spPr>
            <a:xfrm>
              <a:off x="2865" y="648450"/>
              <a:ext cx="2793801" cy="910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000" kern="1200">
                  <a:latin typeface="Cambria" panose="02040503050406030204" pitchFamily="18" charset="0"/>
                </a:rPr>
                <a:t>Píldora Poscoital</a:t>
              </a:r>
              <a:endParaRPr lang="es-PR" sz="20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FDE10-D2DA-3505-A1F4-7C31A8AF78A6}"/>
              </a:ext>
            </a:extLst>
          </p:cNvPr>
          <p:cNvGrpSpPr/>
          <p:nvPr/>
        </p:nvGrpSpPr>
        <p:grpSpPr>
          <a:xfrm>
            <a:off x="4463572" y="286160"/>
            <a:ext cx="2793801" cy="910115"/>
            <a:chOff x="3187799" y="648450"/>
            <a:chExt cx="2793801" cy="9101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BBBEAF-2E38-2D91-DFBA-D9D38F17EB2E}"/>
                </a:ext>
              </a:extLst>
            </p:cNvPr>
            <p:cNvSpPr/>
            <p:nvPr/>
          </p:nvSpPr>
          <p:spPr>
            <a:xfrm>
              <a:off x="3187799" y="648450"/>
              <a:ext cx="2793801" cy="910115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6F9981-E4E4-C28D-6AA2-EABF4FD6DE2C}"/>
                </a:ext>
              </a:extLst>
            </p:cNvPr>
            <p:cNvSpPr txBox="1"/>
            <p:nvPr/>
          </p:nvSpPr>
          <p:spPr>
            <a:xfrm>
              <a:off x="3187799" y="648450"/>
              <a:ext cx="2793801" cy="910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600" kern="1200">
                  <a:latin typeface="Cambria" panose="02040503050406030204" pitchFamily="18" charset="0"/>
                </a:rPr>
                <a:t>Características</a:t>
              </a:r>
              <a:endParaRPr lang="es-PR" sz="26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38711B-3E31-C86E-07EB-828F09A9F3A0}"/>
              </a:ext>
            </a:extLst>
          </p:cNvPr>
          <p:cNvGrpSpPr/>
          <p:nvPr/>
        </p:nvGrpSpPr>
        <p:grpSpPr>
          <a:xfrm>
            <a:off x="8813901" y="383142"/>
            <a:ext cx="2793801" cy="910115"/>
            <a:chOff x="6372733" y="648450"/>
            <a:chExt cx="2793801" cy="9101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DAF009-A7A2-7D60-1360-0838DC61E3E6}"/>
                </a:ext>
              </a:extLst>
            </p:cNvPr>
            <p:cNvSpPr/>
            <p:nvPr/>
          </p:nvSpPr>
          <p:spPr>
            <a:xfrm>
              <a:off x="6372733" y="648450"/>
              <a:ext cx="2793801" cy="910115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6F200D-C4B1-C03F-4A86-6F29E68B5565}"/>
                </a:ext>
              </a:extLst>
            </p:cNvPr>
            <p:cNvSpPr txBox="1"/>
            <p:nvPr/>
          </p:nvSpPr>
          <p:spPr>
            <a:xfrm>
              <a:off x="6372733" y="648450"/>
              <a:ext cx="2793801" cy="910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600" kern="1200">
                  <a:latin typeface="Cambria" panose="02040503050406030204" pitchFamily="18" charset="0"/>
                </a:rPr>
                <a:t>Modo de empleo y eficacia</a:t>
              </a:r>
              <a:endParaRPr lang="es-PR" sz="2600" kern="1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8A52-8298-4B18-AAA8-EB2D5133A39F}"/>
              </a:ext>
            </a:extLst>
          </p:cNvPr>
          <p:cNvSpPr/>
          <p:nvPr/>
        </p:nvSpPr>
        <p:spPr>
          <a:xfrm>
            <a:off x="237936" y="1293257"/>
            <a:ext cx="2793801" cy="3211649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AE8EB-4713-477B-27BA-FD6CA81222BD}"/>
              </a:ext>
            </a:extLst>
          </p:cNvPr>
          <p:cNvSpPr txBox="1"/>
          <p:nvPr/>
        </p:nvSpPr>
        <p:spPr>
          <a:xfrm>
            <a:off x="4463572" y="1692716"/>
            <a:ext cx="2793801" cy="23509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sz="2000" dirty="0">
                <a:latin typeface="Cambria" panose="02040503050406030204" pitchFamily="18" charset="0"/>
              </a:rPr>
              <a:t>Para mujer.</a:t>
            </a:r>
          </a:p>
          <a:p>
            <a:pPr lvl="0">
              <a:lnSpc>
                <a:spcPct val="150000"/>
              </a:lnSpc>
            </a:pPr>
            <a:r>
              <a:rPr lang="es-PR" sz="2000" dirty="0">
                <a:latin typeface="Cambria" panose="02040503050406030204" pitchFamily="18" charset="0"/>
              </a:rPr>
              <a:t>Administración de un preparado hormonal en las 72 horas siguientes a la relación sexual</a:t>
            </a:r>
            <a:r>
              <a:rPr lang="es-PR" sz="20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9E980-9EF7-76AC-C951-DF996701F026}"/>
              </a:ext>
            </a:extLst>
          </p:cNvPr>
          <p:cNvSpPr txBox="1"/>
          <p:nvPr/>
        </p:nvSpPr>
        <p:spPr>
          <a:xfrm>
            <a:off x="8813901" y="1554170"/>
            <a:ext cx="2793801" cy="33650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Evita tener que someterse a una posterior interrupción voluntaria del embarazo.</a:t>
            </a:r>
          </a:p>
          <a:p>
            <a:pPr lvl="0">
              <a:lnSpc>
                <a:spcPct val="150000"/>
              </a:lnSpc>
            </a:pPr>
            <a:r>
              <a:rPr lang="es-PR" sz="1800" dirty="0">
                <a:latin typeface="Arial" panose="020B0604020202020204" pitchFamily="34" charset="0"/>
                <a:cs typeface="Arial" panose="020B0604020202020204" pitchFamily="34" charset="0"/>
              </a:rPr>
              <a:t>Tiene muchos efectos secundarios: nauseas, vómitos, tensión mamaria…</a:t>
            </a:r>
          </a:p>
        </p:txBody>
      </p:sp>
    </p:spTree>
    <p:extLst>
      <p:ext uri="{BB962C8B-B14F-4D97-AF65-F5344CB8AC3E}">
        <p14:creationId xmlns:p14="http://schemas.microsoft.com/office/powerpoint/2010/main" val="2168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77A7CB-5671-5ED5-F398-BADDB0662F17}"/>
              </a:ext>
            </a:extLst>
          </p:cNvPr>
          <p:cNvGrpSpPr/>
          <p:nvPr/>
        </p:nvGrpSpPr>
        <p:grpSpPr>
          <a:xfrm>
            <a:off x="504658" y="484211"/>
            <a:ext cx="3562683" cy="874234"/>
            <a:chOff x="0" y="281431"/>
            <a:chExt cx="3562683" cy="8742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028A20-FBC2-F13E-0792-916F24188B31}"/>
                </a:ext>
              </a:extLst>
            </p:cNvPr>
            <p:cNvSpPr/>
            <p:nvPr/>
          </p:nvSpPr>
          <p:spPr>
            <a:xfrm>
              <a:off x="0" y="281431"/>
              <a:ext cx="3562683" cy="874234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D286D-D8E2-9784-3A6A-907EC462658B}"/>
                </a:ext>
              </a:extLst>
            </p:cNvPr>
            <p:cNvSpPr txBox="1"/>
            <p:nvPr/>
          </p:nvSpPr>
          <p:spPr>
            <a:xfrm>
              <a:off x="0" y="281431"/>
              <a:ext cx="3562683" cy="874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500" kern="1200">
                  <a:latin typeface="Cambria" panose="02040503050406030204" pitchFamily="18" charset="0"/>
                </a:rPr>
                <a:t>Diafragma</a:t>
              </a:r>
              <a:endParaRPr lang="es-PR" sz="25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A95C7C-0D93-BF66-4811-A5BD7A8BCDF2}"/>
              </a:ext>
            </a:extLst>
          </p:cNvPr>
          <p:cNvGrpSpPr/>
          <p:nvPr/>
        </p:nvGrpSpPr>
        <p:grpSpPr>
          <a:xfrm>
            <a:off x="4561978" y="484211"/>
            <a:ext cx="3562683" cy="874234"/>
            <a:chOff x="4065113" y="258972"/>
            <a:chExt cx="3562683" cy="8742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1A0598-ABDD-9F25-C0F1-9B2ED657B932}"/>
                </a:ext>
              </a:extLst>
            </p:cNvPr>
            <p:cNvSpPr/>
            <p:nvPr/>
          </p:nvSpPr>
          <p:spPr>
            <a:xfrm>
              <a:off x="4065113" y="258972"/>
              <a:ext cx="3562683" cy="874234"/>
            </a:xfrm>
            <a:prstGeom prst="rect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C4C1A7-37E5-C35A-7EDA-58EA07986E26}"/>
                </a:ext>
              </a:extLst>
            </p:cNvPr>
            <p:cNvSpPr txBox="1"/>
            <p:nvPr/>
          </p:nvSpPr>
          <p:spPr>
            <a:xfrm>
              <a:off x="4065113" y="258972"/>
              <a:ext cx="3562683" cy="874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500" kern="1200">
                  <a:latin typeface="Cambria" panose="02040503050406030204" pitchFamily="18" charset="0"/>
                </a:rPr>
                <a:t>Características</a:t>
              </a:r>
              <a:endParaRPr lang="es-PR" sz="25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C1DD3E-9C8C-456A-262D-71DF443A0B26}"/>
              </a:ext>
            </a:extLst>
          </p:cNvPr>
          <p:cNvGrpSpPr/>
          <p:nvPr/>
        </p:nvGrpSpPr>
        <p:grpSpPr>
          <a:xfrm>
            <a:off x="8471022" y="484211"/>
            <a:ext cx="3562683" cy="874234"/>
            <a:chOff x="8126573" y="258972"/>
            <a:chExt cx="3562683" cy="8742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826B08-B935-A296-F9D8-F590F99993E3}"/>
                </a:ext>
              </a:extLst>
            </p:cNvPr>
            <p:cNvSpPr/>
            <p:nvPr/>
          </p:nvSpPr>
          <p:spPr>
            <a:xfrm>
              <a:off x="8126573" y="258972"/>
              <a:ext cx="3562683" cy="874234"/>
            </a:xfrm>
            <a:prstGeom prst="rect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C0BD80-1B58-FD21-E415-B62410E66ED0}"/>
                </a:ext>
              </a:extLst>
            </p:cNvPr>
            <p:cNvSpPr txBox="1"/>
            <p:nvPr/>
          </p:nvSpPr>
          <p:spPr>
            <a:xfrm>
              <a:off x="8126573" y="258972"/>
              <a:ext cx="3562683" cy="874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500" kern="1200">
                  <a:latin typeface="Cambria" panose="02040503050406030204" pitchFamily="18" charset="0"/>
                </a:rPr>
                <a:t>Modo de Empleo y eficacia</a:t>
              </a:r>
              <a:endParaRPr lang="es-PR" sz="25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222A29-3ACB-DBD6-426A-982273501C26}"/>
              </a:ext>
            </a:extLst>
          </p:cNvPr>
          <p:cNvGrpSpPr/>
          <p:nvPr/>
        </p:nvGrpSpPr>
        <p:grpSpPr>
          <a:xfrm>
            <a:off x="504657" y="1850625"/>
            <a:ext cx="3562683" cy="3156750"/>
            <a:chOff x="3654" y="1133207"/>
            <a:chExt cx="3562683" cy="31567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E69264-6796-368E-3AEB-F3287FCF2E60}"/>
                </a:ext>
              </a:extLst>
            </p:cNvPr>
            <p:cNvSpPr/>
            <p:nvPr/>
          </p:nvSpPr>
          <p:spPr>
            <a:xfrm>
              <a:off x="3654" y="1133207"/>
              <a:ext cx="3562683" cy="3156750"/>
            </a:xfrm>
            <a:prstGeom prst="rect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4B7FDE-E41F-1F31-0CCB-776E98E39C6C}"/>
                </a:ext>
              </a:extLst>
            </p:cNvPr>
            <p:cNvSpPr txBox="1"/>
            <p:nvPr/>
          </p:nvSpPr>
          <p:spPr>
            <a:xfrm>
              <a:off x="3654" y="1133207"/>
              <a:ext cx="3562683" cy="3156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PR" sz="2500" kern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D40B7E-4A21-E094-30D2-56A96EC55E63}"/>
              </a:ext>
            </a:extLst>
          </p:cNvPr>
          <p:cNvSpPr txBox="1"/>
          <p:nvPr/>
        </p:nvSpPr>
        <p:spPr>
          <a:xfrm>
            <a:off x="4461163" y="1850625"/>
            <a:ext cx="3663498" cy="25340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MUJER</a:t>
            </a:r>
          </a:p>
          <a:p>
            <a:pPr lvl="0">
              <a:lnSpc>
                <a:spcPct val="15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Método de barrera que impide penetrar a los espermatozoides en el útero.</a:t>
            </a:r>
          </a:p>
          <a:p>
            <a:pPr lvl="0">
              <a:lnSpc>
                <a:spcPct val="15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Siempre se debe utilizar con una crema específica.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65EBCE-E99B-E14F-300F-70E11342E479}"/>
              </a:ext>
            </a:extLst>
          </p:cNvPr>
          <p:cNvSpPr txBox="1"/>
          <p:nvPr/>
        </p:nvSpPr>
        <p:spPr>
          <a:xfrm>
            <a:off x="8471022" y="1850625"/>
            <a:ext cx="3515221" cy="23436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PR" sz="2000" dirty="0">
                <a:latin typeface="Arial" panose="020B0604020202020204" pitchFamily="34" charset="0"/>
                <a:cs typeface="Arial" panose="020B0604020202020204" pitchFamily="34" charset="0"/>
              </a:rPr>
              <a:t>Se coloca en el interior de la vagina con la ayuda de dos anillos.</a:t>
            </a:r>
          </a:p>
          <a:p>
            <a:pPr lvl="0">
              <a:lnSpc>
                <a:spcPct val="150000"/>
              </a:lnSpc>
            </a:pPr>
            <a:r>
              <a:rPr lang="es-PR" sz="2000" dirty="0">
                <a:latin typeface="Arial" panose="020B0604020202020204" pitchFamily="34" charset="0"/>
                <a:cs typeface="Arial" panose="020B0604020202020204" pitchFamily="34" charset="0"/>
              </a:rPr>
              <a:t>Es efectiva siempre que se utilice de la forma correcta.</a:t>
            </a:r>
          </a:p>
        </p:txBody>
      </p:sp>
    </p:spTree>
    <p:extLst>
      <p:ext uri="{BB962C8B-B14F-4D97-AF65-F5344CB8AC3E}">
        <p14:creationId xmlns:p14="http://schemas.microsoft.com/office/powerpoint/2010/main" val="10435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37F9C7-6192-8E6C-9FF6-C7E5837577D7}"/>
              </a:ext>
            </a:extLst>
          </p:cNvPr>
          <p:cNvGrpSpPr/>
          <p:nvPr/>
        </p:nvGrpSpPr>
        <p:grpSpPr>
          <a:xfrm>
            <a:off x="631636" y="690583"/>
            <a:ext cx="3336437" cy="987960"/>
            <a:chOff x="3421" y="678153"/>
            <a:chExt cx="3336437" cy="987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40C76F-F57A-1014-339E-1F96D299C919}"/>
                </a:ext>
              </a:extLst>
            </p:cNvPr>
            <p:cNvSpPr/>
            <p:nvPr/>
          </p:nvSpPr>
          <p:spPr>
            <a:xfrm>
              <a:off x="3421" y="678153"/>
              <a:ext cx="3336437" cy="987960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4D091-D2A0-028C-3A52-81A65072A582}"/>
                </a:ext>
              </a:extLst>
            </p:cNvPr>
            <p:cNvSpPr txBox="1"/>
            <p:nvPr/>
          </p:nvSpPr>
          <p:spPr>
            <a:xfrm>
              <a:off x="3421" y="678153"/>
              <a:ext cx="3336437" cy="987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800" kern="1200" dirty="0">
                  <a:latin typeface="Cambria" panose="02040503050406030204" pitchFamily="18" charset="0"/>
                </a:rPr>
                <a:t>Preservativo Masculino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79F9E2-9C8B-98DC-8581-3ECB0917DD30}"/>
              </a:ext>
            </a:extLst>
          </p:cNvPr>
          <p:cNvGrpSpPr/>
          <p:nvPr/>
        </p:nvGrpSpPr>
        <p:grpSpPr>
          <a:xfrm>
            <a:off x="4787999" y="829129"/>
            <a:ext cx="3336437" cy="987960"/>
            <a:chOff x="3806960" y="678153"/>
            <a:chExt cx="3336437" cy="987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8AD171-898F-4B53-7226-43A9D4CE13CF}"/>
                </a:ext>
              </a:extLst>
            </p:cNvPr>
            <p:cNvSpPr/>
            <p:nvPr/>
          </p:nvSpPr>
          <p:spPr>
            <a:xfrm>
              <a:off x="3806960" y="678153"/>
              <a:ext cx="3336437" cy="987960"/>
            </a:xfrm>
            <a:prstGeom prst="rect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4C667B-F3E8-F234-F743-9A390D6F9160}"/>
                </a:ext>
              </a:extLst>
            </p:cNvPr>
            <p:cNvSpPr txBox="1"/>
            <p:nvPr/>
          </p:nvSpPr>
          <p:spPr>
            <a:xfrm>
              <a:off x="3806960" y="678153"/>
              <a:ext cx="3336437" cy="987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800" kern="1200">
                  <a:latin typeface="Cambria" panose="02040503050406030204" pitchFamily="18" charset="0"/>
                </a:rPr>
                <a:t>Características</a:t>
              </a:r>
              <a:endParaRPr lang="es-PR" sz="28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8968A5-E9BC-395B-5E3A-A4BA80D17472}"/>
              </a:ext>
            </a:extLst>
          </p:cNvPr>
          <p:cNvGrpSpPr/>
          <p:nvPr/>
        </p:nvGrpSpPr>
        <p:grpSpPr>
          <a:xfrm>
            <a:off x="8625710" y="829129"/>
            <a:ext cx="3336437" cy="987960"/>
            <a:chOff x="7610499" y="678153"/>
            <a:chExt cx="3336437" cy="987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3F75EE-9550-6211-76E2-E67A2459ACA2}"/>
                </a:ext>
              </a:extLst>
            </p:cNvPr>
            <p:cNvSpPr/>
            <p:nvPr/>
          </p:nvSpPr>
          <p:spPr>
            <a:xfrm>
              <a:off x="7610499" y="678153"/>
              <a:ext cx="3336437" cy="987960"/>
            </a:xfrm>
            <a:prstGeom prst="rect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7A0A3B-7FEE-7ADA-796F-DE4D174243A5}"/>
                </a:ext>
              </a:extLst>
            </p:cNvPr>
            <p:cNvSpPr txBox="1"/>
            <p:nvPr/>
          </p:nvSpPr>
          <p:spPr>
            <a:xfrm>
              <a:off x="7610499" y="678153"/>
              <a:ext cx="3336437" cy="987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R" sz="2800" kern="1200">
                  <a:latin typeface="Cambria" panose="02040503050406030204" pitchFamily="18" charset="0"/>
                </a:rPr>
                <a:t>Modo de empleo y eficacia</a:t>
              </a:r>
              <a:endParaRPr lang="es-PR" sz="28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395B91-3810-9735-6916-30AE0299C813}"/>
              </a:ext>
            </a:extLst>
          </p:cNvPr>
          <p:cNvGrpSpPr/>
          <p:nvPr/>
        </p:nvGrpSpPr>
        <p:grpSpPr>
          <a:xfrm>
            <a:off x="631635" y="1817089"/>
            <a:ext cx="3336437" cy="3074399"/>
            <a:chOff x="0" y="1651479"/>
            <a:chExt cx="3336437" cy="3074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702F2E-8EAF-609E-A294-2D4B2CF2C06C}"/>
                </a:ext>
              </a:extLst>
            </p:cNvPr>
            <p:cNvSpPr/>
            <p:nvPr/>
          </p:nvSpPr>
          <p:spPr>
            <a:xfrm>
              <a:off x="0" y="1651479"/>
              <a:ext cx="3336437" cy="3074399"/>
            </a:xfrm>
            <a:prstGeom prst="rect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EF4156-1FEB-4A79-DCED-BD06915C2823}"/>
                </a:ext>
              </a:extLst>
            </p:cNvPr>
            <p:cNvSpPr txBox="1"/>
            <p:nvPr/>
          </p:nvSpPr>
          <p:spPr>
            <a:xfrm>
              <a:off x="0" y="1651479"/>
              <a:ext cx="3336437" cy="30743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PR" sz="2800" kern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623EFC-8DC5-2FDF-42A0-7BDE47A8A539}"/>
              </a:ext>
            </a:extLst>
          </p:cNvPr>
          <p:cNvSpPr txBox="1"/>
          <p:nvPr/>
        </p:nvSpPr>
        <p:spPr>
          <a:xfrm>
            <a:off x="4787999" y="2098449"/>
            <a:ext cx="3145309" cy="22224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Hombres</a:t>
            </a:r>
          </a:p>
          <a:p>
            <a:pPr lvl="0">
              <a:lnSpc>
                <a:spcPct val="20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Método de barrera que impide penetrar a los espermatozoides en el útero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733940-1E68-9DDE-CE13-15567430F611}"/>
              </a:ext>
            </a:extLst>
          </p:cNvPr>
          <p:cNvSpPr txBox="1"/>
          <p:nvPr/>
        </p:nvSpPr>
        <p:spPr>
          <a:xfrm>
            <a:off x="8625710" y="1966087"/>
            <a:ext cx="3336437" cy="22224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s-PR" dirty="0">
                <a:latin typeface="Arial" panose="020B0604020202020204" pitchFamily="34" charset="0"/>
                <a:cs typeface="Arial" panose="020B0604020202020204" pitchFamily="34" charset="0"/>
              </a:rPr>
              <a:t>Puede causar irritación, alergias o hipersensibilidad al material o lubricantes que están fabricados.</a:t>
            </a:r>
          </a:p>
        </p:txBody>
      </p:sp>
    </p:spTree>
    <p:extLst>
      <p:ext uri="{BB962C8B-B14F-4D97-AF65-F5344CB8AC3E}">
        <p14:creationId xmlns:p14="http://schemas.microsoft.com/office/powerpoint/2010/main" val="32489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AE6E-FF06-8F90-5082-34EBD8C3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método</a:t>
            </a:r>
            <a:r>
              <a:rPr lang="en-US" dirty="0"/>
              <a:t> del </a:t>
            </a:r>
            <a:r>
              <a:rPr lang="en-US" dirty="0" err="1"/>
              <a:t>ritmo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1D7C-26A3-66B0-DA53-46E8B813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70" y="1493115"/>
            <a:ext cx="7298530" cy="522633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 un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anticonceptivo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consiste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conocer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días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fértiles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evitar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tener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relaciones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sexuales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días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días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anteriores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 las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un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menstrual regular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tienen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mantienen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sexuales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 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C1721-D4AB-DA2A-56B5-3D63A912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65125"/>
            <a:ext cx="435133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A618-A364-F80F-4066-48F016DE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Efectividad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53D4-7B58-D328-4882-015263E0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8" y="1482870"/>
            <a:ext cx="6712528" cy="448627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considera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anticonceptivo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efectivo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Sin embargo,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efectivdad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entre 75% a 88%. De ser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prácticado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correctramente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efectividad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ser un 99%.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BEC58-712C-5DC7-43B8-FEA385AB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088" y="1482870"/>
            <a:ext cx="4590184" cy="35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C065-9F73-6127-D843-FD455104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Ventaja</a:t>
            </a:r>
            <a:r>
              <a:rPr lang="en-US" dirty="0"/>
              <a:t> y </a:t>
            </a:r>
            <a:r>
              <a:rPr lang="en-US" dirty="0" err="1"/>
              <a:t>desventaja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B381C-C361-E89B-83C0-D6AB7A74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825625"/>
            <a:ext cx="7051963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Ventajas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Efectivo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correcta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es gratis, no require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medicamento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 que no hay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secundarios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mujer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conocer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funciona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que Identificar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menstruasl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revenir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problemas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rquiere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receta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médica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promueve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pareja.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Desventaja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previene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ITS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reomienda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personas que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parejas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estables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preservative. </a:t>
            </a:r>
          </a:p>
          <a:p>
            <a:pPr>
              <a:lnSpc>
                <a:spcPct val="17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6E5AB-B6B4-0571-04B6-4B602912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36" y="2120307"/>
            <a:ext cx="4627852" cy="348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1293-23D1-5C91-5070-E8B8841F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coito</a:t>
            </a:r>
            <a:r>
              <a:rPr lang="en-US" dirty="0"/>
              <a:t> </a:t>
            </a:r>
            <a:r>
              <a:rPr lang="en-US" dirty="0" err="1"/>
              <a:t>interrumpido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0FC7-F3AF-D6ED-DF2A-AEC32090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274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 produce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sacas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la vagina 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eyacula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intentar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evitar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embarazo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require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autocontrol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 que no es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eficaz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 no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previene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las ITS.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liquido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preseminal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contiene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esperma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entrar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la vagina 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quedar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embarazada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BA65-5B95-9348-EF7F-FD11D469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Beneficios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F5F86-F1D1-96C1-B3BD-25F426CB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32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Es gratis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secundarios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médico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 require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receta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ajuste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A7040-C621-51CB-972C-44C1ECF96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1" y="1027906"/>
            <a:ext cx="4481512" cy="469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0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CAB876-FEFC-4E31-89C5-04FD5EFC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7137" y="677222"/>
            <a:ext cx="2249276" cy="206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164517-C881-4532-B1A4-44D5B5BB383D}"/>
              </a:ext>
            </a:extLst>
          </p:cNvPr>
          <p:cNvSpPr txBox="1">
            <a:spLocks/>
          </p:cNvSpPr>
          <p:nvPr/>
        </p:nvSpPr>
        <p:spPr>
          <a:xfrm>
            <a:off x="1841342" y="2108200"/>
            <a:ext cx="5463401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70C0"/>
                </a:solidFill>
              </a:rPr>
              <a:t>POST PRUEBA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0" y="4117312"/>
            <a:ext cx="5996664" cy="172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958" y="3362184"/>
            <a:ext cx="3885635" cy="25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rawing of a face&#10;&#10;Description generated with high confidence">
            <a:extLst>
              <a:ext uri="{FF2B5EF4-FFF2-40B4-BE49-F238E27FC236}">
                <a16:creationId xmlns:a16="http://schemas.microsoft.com/office/drawing/2014/main" id="{3620DB26-749D-4C16-8A01-2204147F7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53933" y="1871217"/>
            <a:ext cx="5993833" cy="462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C4C44A-FEE4-4069-B042-C66515C88EB2}"/>
              </a:ext>
            </a:extLst>
          </p:cNvPr>
          <p:cNvSpPr/>
          <p:nvPr/>
        </p:nvSpPr>
        <p:spPr>
          <a:xfrm rot="20351963">
            <a:off x="-199372" y="1968382"/>
            <a:ext cx="76218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PRE- PRUEBA</a:t>
            </a:r>
          </a:p>
        </p:txBody>
      </p:sp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217BAFD-EA54-43D8-B08C-AE4CD54F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57" y="210755"/>
            <a:ext cx="8911687" cy="128089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TODO A SU TIEMPO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CFD794C-E177-4C58-85B4-D1E26FC12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729348"/>
              </p:ext>
            </p:extLst>
          </p:nvPr>
        </p:nvGraphicFramePr>
        <p:xfrm>
          <a:off x="3800475" y="3051175"/>
          <a:ext cx="4818063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523160" imgH="488520" progId="Package">
                  <p:embed/>
                </p:oleObj>
              </mc:Choice>
              <mc:Fallback>
                <p:oleObj name="Packager Shell Object" showAsIcon="1" r:id="rId2" imgW="1523160" imgH="48852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00475" y="3051175"/>
                        <a:ext cx="4818063" cy="154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11F5D2-22F9-48D0-8C99-599B5823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71" y="307768"/>
            <a:ext cx="8913124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A275A-A536-4DF4-93D0-866CBF47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61" y="307768"/>
            <a:ext cx="1957452" cy="3086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19308B-2F69-4A6A-B35D-B22D9EEAFA5F}"/>
              </a:ext>
            </a:extLst>
          </p:cNvPr>
          <p:cNvSpPr/>
          <p:nvPr/>
        </p:nvSpPr>
        <p:spPr>
          <a:xfrm>
            <a:off x="236846" y="1073977"/>
            <a:ext cx="6506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sz="2400" dirty="0"/>
              <a:t>Embarazo-  El embarazo ocurre desde la fecundación del óvulo y el espermatozoide, hasta el momento del parto.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28E212-5D2D-4EBF-AD2B-7F0AA5308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386668"/>
              </p:ext>
            </p:extLst>
          </p:nvPr>
        </p:nvGraphicFramePr>
        <p:xfrm>
          <a:off x="1203887" y="2631934"/>
          <a:ext cx="10522469" cy="3903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A6CB84-8D71-4FC7-B4C3-8E247A599086}"/>
              </a:ext>
            </a:extLst>
          </p:cNvPr>
          <p:cNvSpPr/>
          <p:nvPr/>
        </p:nvSpPr>
        <p:spPr>
          <a:xfrm>
            <a:off x="2600370" y="340016"/>
            <a:ext cx="8235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sz="36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¿CUÁLES SON LOS SIGNOS Y SÍNTOMAS DEL EMBARAZO?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BCABE9-4CBC-4CE2-A7B6-AAAC226F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848" y="654807"/>
            <a:ext cx="1201430" cy="86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FF6D5-A28C-4499-9454-6C52C2B7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8" y="2427634"/>
            <a:ext cx="11109784" cy="349018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2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061221C-4BD1-4CAA-981D-F7071D268E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018372"/>
              </p:ext>
            </p:extLst>
          </p:nvPr>
        </p:nvGraphicFramePr>
        <p:xfrm>
          <a:off x="1224998" y="1528385"/>
          <a:ext cx="9532969" cy="358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0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38551-FABA-BBD4-F44E-7587CF6F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81" y="2352666"/>
            <a:ext cx="9407237" cy="450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850F2-7B5C-8DC3-9C73-6970D0C58429}"/>
              </a:ext>
            </a:extLst>
          </p:cNvPr>
          <p:cNvSpPr txBox="1"/>
          <p:nvPr/>
        </p:nvSpPr>
        <p:spPr>
          <a:xfrm>
            <a:off x="7869382" y="928255"/>
            <a:ext cx="331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lgerian" panose="04020705040A02060702" pitchFamily="82" charset="0"/>
              </a:rPr>
              <a:t>MITO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DEABF-D071-4597-7AA1-E87D4AA8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3" y="685701"/>
            <a:ext cx="2286198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736EE4-7997-560B-62D3-3D913AE933EE}"/>
              </a:ext>
            </a:extLst>
          </p:cNvPr>
          <p:cNvSpPr txBox="1"/>
          <p:nvPr/>
        </p:nvSpPr>
        <p:spPr>
          <a:xfrm>
            <a:off x="2841171" y="839137"/>
            <a:ext cx="6092890" cy="112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66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MITO 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6066BE5D-1D1F-28EF-624C-AD9DEE1A700C}"/>
              </a:ext>
            </a:extLst>
          </p:cNvPr>
          <p:cNvSpPr/>
          <p:nvPr/>
        </p:nvSpPr>
        <p:spPr>
          <a:xfrm>
            <a:off x="2441493" y="2347457"/>
            <a:ext cx="7750921" cy="3228975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R" sz="2800" dirty="0">
                <a:solidFill>
                  <a:srgbClr val="00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Un joven no podría embarazar a una niña hasta que no haya  tenido un “sueño mojado</a:t>
            </a:r>
            <a:r>
              <a:rPr lang="es-PR" sz="2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BB02B-E3C3-815F-9D54-53738BA5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77" y="395885"/>
            <a:ext cx="2507336" cy="15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369</TotalTime>
  <Words>1086</Words>
  <Application>Microsoft Office PowerPoint</Application>
  <PresentationFormat>Widescreen</PresentationFormat>
  <Paragraphs>112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Aharoni</vt:lpstr>
      <vt:lpstr>Algerian</vt:lpstr>
      <vt:lpstr>Arial</vt:lpstr>
      <vt:lpstr>Calibri</vt:lpstr>
      <vt:lpstr>Calibri Light</vt:lpstr>
      <vt:lpstr>Cambria</vt:lpstr>
      <vt:lpstr>Georgia</vt:lpstr>
      <vt:lpstr>Roboto</vt:lpstr>
      <vt:lpstr>Times New Roman</vt:lpstr>
      <vt:lpstr>Verdana</vt:lpstr>
      <vt:lpstr>Ocean 16x9</vt:lpstr>
      <vt:lpstr>Office Theme</vt:lpstr>
      <vt:lpstr>Packager Shell Object</vt:lpstr>
      <vt:lpstr>PowerPoint Presentation</vt:lpstr>
      <vt:lpstr>PowerPoint Presentation</vt:lpstr>
      <vt:lpstr>PowerPoint Presentation</vt:lpstr>
      <vt:lpstr>TODO A SU TIEMPO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Tanisha and Shay</vt:lpstr>
      <vt:lpstr>LOS EXPERTOS DICEN</vt:lpstr>
      <vt:lpstr>Riesgos y consecuencias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método del ritmo </vt:lpstr>
      <vt:lpstr>Efectividad</vt:lpstr>
      <vt:lpstr>Ventaja y desventaja </vt:lpstr>
      <vt:lpstr>El coito interrumpido</vt:lpstr>
      <vt:lpstr>Beneficios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Casa Pensamiento Casa Pensamiento</dc:creator>
  <cp:lastModifiedBy>CASA PENSAMIENTO MUJER</cp:lastModifiedBy>
  <cp:revision>30</cp:revision>
  <dcterms:created xsi:type="dcterms:W3CDTF">2017-09-13T16:30:15Z</dcterms:created>
  <dcterms:modified xsi:type="dcterms:W3CDTF">2024-01-12T18:36:56Z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